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webextensions/webextension1.xml" ContentType="application/vnd.ms-office.webextens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2" r:id="rId5"/>
    <p:sldId id="275" r:id="rId6"/>
    <p:sldId id="276" r:id="rId7"/>
    <p:sldId id="277" r:id="rId8"/>
    <p:sldId id="305" r:id="rId9"/>
    <p:sldId id="294" r:id="rId10"/>
    <p:sldId id="295" r:id="rId11"/>
    <p:sldId id="296" r:id="rId12"/>
    <p:sldId id="297" r:id="rId13"/>
    <p:sldId id="298" r:id="rId14"/>
    <p:sldId id="299" r:id="rId15"/>
    <p:sldId id="306" r:id="rId16"/>
    <p:sldId id="300" r:id="rId17"/>
    <p:sldId id="301" r:id="rId18"/>
    <p:sldId id="302" r:id="rId19"/>
    <p:sldId id="303" r:id="rId20"/>
    <p:sldId id="304" r:id="rId21"/>
    <p:sldId id="288"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D9DCFC-A610-4EE0-8F14-A401FAEB7362}">
          <p14:sldIdLst>
            <p14:sldId id="292"/>
            <p14:sldId id="275"/>
            <p14:sldId id="276"/>
            <p14:sldId id="277"/>
            <p14:sldId id="305"/>
            <p14:sldId id="294"/>
            <p14:sldId id="295"/>
            <p14:sldId id="296"/>
            <p14:sldId id="297"/>
            <p14:sldId id="298"/>
            <p14:sldId id="299"/>
            <p14:sldId id="306"/>
            <p14:sldId id="300"/>
            <p14:sldId id="301"/>
            <p14:sldId id="302"/>
            <p14:sldId id="303"/>
            <p14:sldId id="304"/>
            <p14:sldId id="288"/>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4" d="100"/>
          <a:sy n="64" d="100"/>
        </p:scale>
        <p:origin x="90" y="19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83C66-A54C-4FC9-B02F-1E4B41F67E57}" type="doc">
      <dgm:prSet loTypeId="urn:microsoft.com/office/officeart/2005/8/layout/chevronAccent+Icon" loCatId="process" qsTypeId="urn:microsoft.com/office/officeart/2005/8/quickstyle/3d3" qsCatId="3D" csTypeId="urn:microsoft.com/office/officeart/2005/8/colors/colorful3" csCatId="colorful" phldr="1"/>
      <dgm:spPr/>
      <dgm:t>
        <a:bodyPr/>
        <a:lstStyle/>
        <a:p>
          <a:endParaRPr lang="en-US"/>
        </a:p>
      </dgm:t>
    </dgm:pt>
    <dgm:pt modelId="{99E6A172-2893-43E4-8C30-D828857EFF91}">
      <dgm:prSet phldrT="[Text]" custT="1"/>
      <dgm:spPr/>
      <dgm:t>
        <a:bodyPr/>
        <a:lstStyle/>
        <a:p>
          <a:r>
            <a:rPr lang="en-US" sz="2000" b="1" dirty="0">
              <a:solidFill>
                <a:schemeClr val="tx1">
                  <a:lumMod val="95000"/>
                  <a:lumOff val="5000"/>
                </a:schemeClr>
              </a:solidFill>
            </a:rPr>
            <a:t>Data fetching</a:t>
          </a:r>
        </a:p>
      </dgm:t>
    </dgm:pt>
    <dgm:pt modelId="{00F836A5-98BA-497C-A825-C3C1E722252F}" type="parTrans" cxnId="{D5D65B18-6AAD-4874-A518-67C826140E99}">
      <dgm:prSet/>
      <dgm:spPr/>
      <dgm:t>
        <a:bodyPr/>
        <a:lstStyle/>
        <a:p>
          <a:endParaRPr lang="en-US"/>
        </a:p>
      </dgm:t>
    </dgm:pt>
    <dgm:pt modelId="{4784C599-3D31-4902-9A93-42C9AB23400B}" type="sibTrans" cxnId="{D5D65B18-6AAD-4874-A518-67C826140E99}">
      <dgm:prSet/>
      <dgm:spPr/>
      <dgm:t>
        <a:bodyPr/>
        <a:lstStyle/>
        <a:p>
          <a:endParaRPr lang="en-US"/>
        </a:p>
      </dgm:t>
    </dgm:pt>
    <dgm:pt modelId="{981D2EE2-2491-41A8-94D1-9F7D836BDE53}">
      <dgm:prSet phldrT="[Text]" custT="1"/>
      <dgm:spPr/>
      <dgm:t>
        <a:bodyPr/>
        <a:lstStyle/>
        <a:p>
          <a:r>
            <a:rPr lang="en-US" sz="2000" b="1" dirty="0"/>
            <a:t>Data    preparation</a:t>
          </a:r>
          <a:r>
            <a:rPr lang="en-US" sz="1900" dirty="0"/>
            <a:t>	</a:t>
          </a:r>
        </a:p>
      </dgm:t>
    </dgm:pt>
    <dgm:pt modelId="{9CC6AE3E-7479-49EA-BF6B-ECBEEFECCE04}" type="parTrans" cxnId="{17429458-EB91-4F77-B616-18DDF7027A81}">
      <dgm:prSet/>
      <dgm:spPr/>
      <dgm:t>
        <a:bodyPr/>
        <a:lstStyle/>
        <a:p>
          <a:endParaRPr lang="en-US"/>
        </a:p>
      </dgm:t>
    </dgm:pt>
    <dgm:pt modelId="{7F2DD181-948E-4643-AF1E-838E91F87E5A}" type="sibTrans" cxnId="{17429458-EB91-4F77-B616-18DDF7027A81}">
      <dgm:prSet/>
      <dgm:spPr/>
      <dgm:t>
        <a:bodyPr/>
        <a:lstStyle/>
        <a:p>
          <a:endParaRPr lang="en-US"/>
        </a:p>
      </dgm:t>
    </dgm:pt>
    <dgm:pt modelId="{F9FE8411-20DC-4127-A661-E0420475229C}">
      <dgm:prSet phldrT="[Text]" custT="1"/>
      <dgm:spPr/>
      <dgm:t>
        <a:bodyPr/>
        <a:lstStyle/>
        <a:p>
          <a:r>
            <a:rPr lang="en-US" sz="2000" b="1" dirty="0"/>
            <a:t>Data visualization</a:t>
          </a:r>
        </a:p>
      </dgm:t>
    </dgm:pt>
    <dgm:pt modelId="{2DA5A208-D98E-4D71-BA26-B677A6A9E4B1}" type="parTrans" cxnId="{9F257B8E-B532-4536-8356-3B7C7D09C377}">
      <dgm:prSet/>
      <dgm:spPr/>
      <dgm:t>
        <a:bodyPr/>
        <a:lstStyle/>
        <a:p>
          <a:endParaRPr lang="en-US"/>
        </a:p>
      </dgm:t>
    </dgm:pt>
    <dgm:pt modelId="{C6BCB690-0F8C-4434-B807-5FF2A51D124E}" type="sibTrans" cxnId="{9F257B8E-B532-4536-8356-3B7C7D09C377}">
      <dgm:prSet/>
      <dgm:spPr/>
      <dgm:t>
        <a:bodyPr/>
        <a:lstStyle/>
        <a:p>
          <a:endParaRPr lang="en-US"/>
        </a:p>
      </dgm:t>
    </dgm:pt>
    <dgm:pt modelId="{0DF5EE65-DF40-4A70-8325-76311AF51D8E}" type="pres">
      <dgm:prSet presAssocID="{C2683C66-A54C-4FC9-B02F-1E4B41F67E57}" presName="Name0" presStyleCnt="0">
        <dgm:presLayoutVars>
          <dgm:dir/>
          <dgm:resizeHandles val="exact"/>
        </dgm:presLayoutVars>
      </dgm:prSet>
      <dgm:spPr/>
    </dgm:pt>
    <dgm:pt modelId="{8C347C72-A940-4744-B703-D181D03999CA}" type="pres">
      <dgm:prSet presAssocID="{99E6A172-2893-43E4-8C30-D828857EFF91}" presName="composite" presStyleCnt="0"/>
      <dgm:spPr/>
    </dgm:pt>
    <dgm:pt modelId="{41C91BAF-717E-486C-A902-A35526A63F13}" type="pres">
      <dgm:prSet presAssocID="{99E6A172-2893-43E4-8C30-D828857EFF91}" presName="bgChev" presStyleLbl="node1" presStyleIdx="0" presStyleCnt="3"/>
      <dgm:spPr/>
    </dgm:pt>
    <dgm:pt modelId="{009D9F87-C8B9-4736-B8BA-760478D8044C}" type="pres">
      <dgm:prSet presAssocID="{99E6A172-2893-43E4-8C30-D828857EFF91}" presName="txNode" presStyleLbl="fgAcc1" presStyleIdx="0" presStyleCnt="3">
        <dgm:presLayoutVars>
          <dgm:bulletEnabled val="1"/>
        </dgm:presLayoutVars>
      </dgm:prSet>
      <dgm:spPr/>
    </dgm:pt>
    <dgm:pt modelId="{0B28F75D-8FDB-4DE1-83C1-8C67928C0171}" type="pres">
      <dgm:prSet presAssocID="{4784C599-3D31-4902-9A93-42C9AB23400B}" presName="compositeSpace" presStyleCnt="0"/>
      <dgm:spPr/>
    </dgm:pt>
    <dgm:pt modelId="{01107EB0-BE2B-4F45-96E4-30EB36DCFCC5}" type="pres">
      <dgm:prSet presAssocID="{981D2EE2-2491-41A8-94D1-9F7D836BDE53}" presName="composite" presStyleCnt="0"/>
      <dgm:spPr/>
    </dgm:pt>
    <dgm:pt modelId="{C93EA896-F15E-48CC-93BD-0C712C8F37C8}" type="pres">
      <dgm:prSet presAssocID="{981D2EE2-2491-41A8-94D1-9F7D836BDE53}" presName="bgChev" presStyleLbl="node1" presStyleIdx="1" presStyleCnt="3"/>
      <dgm:spPr/>
    </dgm:pt>
    <dgm:pt modelId="{6FC401D7-E33C-43FF-ABC0-2DE4A9A5AEC3}" type="pres">
      <dgm:prSet presAssocID="{981D2EE2-2491-41A8-94D1-9F7D836BDE53}" presName="txNode" presStyleLbl="fgAcc1" presStyleIdx="1" presStyleCnt="3">
        <dgm:presLayoutVars>
          <dgm:bulletEnabled val="1"/>
        </dgm:presLayoutVars>
      </dgm:prSet>
      <dgm:spPr/>
    </dgm:pt>
    <dgm:pt modelId="{0805187F-71E8-4114-977B-2A9D62B8C9DC}" type="pres">
      <dgm:prSet presAssocID="{7F2DD181-948E-4643-AF1E-838E91F87E5A}" presName="compositeSpace" presStyleCnt="0"/>
      <dgm:spPr/>
    </dgm:pt>
    <dgm:pt modelId="{1FF91FD6-753F-4147-9297-C141B6B5D089}" type="pres">
      <dgm:prSet presAssocID="{F9FE8411-20DC-4127-A661-E0420475229C}" presName="composite" presStyleCnt="0"/>
      <dgm:spPr/>
    </dgm:pt>
    <dgm:pt modelId="{A223D87D-799C-4E7A-8877-09213AA27125}" type="pres">
      <dgm:prSet presAssocID="{F9FE8411-20DC-4127-A661-E0420475229C}" presName="bgChev" presStyleLbl="node1" presStyleIdx="2" presStyleCnt="3"/>
      <dgm:spPr/>
    </dgm:pt>
    <dgm:pt modelId="{8FC318E7-CA61-43A5-B186-75E4971FB5C9}" type="pres">
      <dgm:prSet presAssocID="{F9FE8411-20DC-4127-A661-E0420475229C}" presName="txNode" presStyleLbl="fgAcc1" presStyleIdx="2" presStyleCnt="3">
        <dgm:presLayoutVars>
          <dgm:bulletEnabled val="1"/>
        </dgm:presLayoutVars>
      </dgm:prSet>
      <dgm:spPr/>
    </dgm:pt>
  </dgm:ptLst>
  <dgm:cxnLst>
    <dgm:cxn modelId="{C31DDC01-7D3D-4271-92C5-0AB99F0ADC9F}" type="presOf" srcId="{981D2EE2-2491-41A8-94D1-9F7D836BDE53}" destId="{6FC401D7-E33C-43FF-ABC0-2DE4A9A5AEC3}" srcOrd="0" destOrd="0" presId="urn:microsoft.com/office/officeart/2005/8/layout/chevronAccent+Icon"/>
    <dgm:cxn modelId="{C55B6216-E7CA-4976-B14E-2524FCAA4BD9}" type="presOf" srcId="{F9FE8411-20DC-4127-A661-E0420475229C}" destId="{8FC318E7-CA61-43A5-B186-75E4971FB5C9}" srcOrd="0" destOrd="0" presId="urn:microsoft.com/office/officeart/2005/8/layout/chevronAccent+Icon"/>
    <dgm:cxn modelId="{D5D65B18-6AAD-4874-A518-67C826140E99}" srcId="{C2683C66-A54C-4FC9-B02F-1E4B41F67E57}" destId="{99E6A172-2893-43E4-8C30-D828857EFF91}" srcOrd="0" destOrd="0" parTransId="{00F836A5-98BA-497C-A825-C3C1E722252F}" sibTransId="{4784C599-3D31-4902-9A93-42C9AB23400B}"/>
    <dgm:cxn modelId="{3F5E904E-5C1D-4619-B345-DAF72F6B2C0B}" type="presOf" srcId="{99E6A172-2893-43E4-8C30-D828857EFF91}" destId="{009D9F87-C8B9-4736-B8BA-760478D8044C}" srcOrd="0" destOrd="0" presId="urn:microsoft.com/office/officeart/2005/8/layout/chevronAccent+Icon"/>
    <dgm:cxn modelId="{61D4B84E-3558-48D5-9AC2-5C185788A351}" type="presOf" srcId="{C2683C66-A54C-4FC9-B02F-1E4B41F67E57}" destId="{0DF5EE65-DF40-4A70-8325-76311AF51D8E}" srcOrd="0" destOrd="0" presId="urn:microsoft.com/office/officeart/2005/8/layout/chevronAccent+Icon"/>
    <dgm:cxn modelId="{17429458-EB91-4F77-B616-18DDF7027A81}" srcId="{C2683C66-A54C-4FC9-B02F-1E4B41F67E57}" destId="{981D2EE2-2491-41A8-94D1-9F7D836BDE53}" srcOrd="1" destOrd="0" parTransId="{9CC6AE3E-7479-49EA-BF6B-ECBEEFECCE04}" sibTransId="{7F2DD181-948E-4643-AF1E-838E91F87E5A}"/>
    <dgm:cxn modelId="{9F257B8E-B532-4536-8356-3B7C7D09C377}" srcId="{C2683C66-A54C-4FC9-B02F-1E4B41F67E57}" destId="{F9FE8411-20DC-4127-A661-E0420475229C}" srcOrd="2" destOrd="0" parTransId="{2DA5A208-D98E-4D71-BA26-B677A6A9E4B1}" sibTransId="{C6BCB690-0F8C-4434-B807-5FF2A51D124E}"/>
    <dgm:cxn modelId="{ED2AC78D-EA48-4E08-B22F-1EAD9DB6B7ED}" type="presParOf" srcId="{0DF5EE65-DF40-4A70-8325-76311AF51D8E}" destId="{8C347C72-A940-4744-B703-D181D03999CA}" srcOrd="0" destOrd="0" presId="urn:microsoft.com/office/officeart/2005/8/layout/chevronAccent+Icon"/>
    <dgm:cxn modelId="{297FD6A9-3BC1-40B5-B9A5-3B8A0C1DF168}" type="presParOf" srcId="{8C347C72-A940-4744-B703-D181D03999CA}" destId="{41C91BAF-717E-486C-A902-A35526A63F13}" srcOrd="0" destOrd="0" presId="urn:microsoft.com/office/officeart/2005/8/layout/chevronAccent+Icon"/>
    <dgm:cxn modelId="{7EDAF3CB-88FE-4BAE-A9DF-64B5B310C646}" type="presParOf" srcId="{8C347C72-A940-4744-B703-D181D03999CA}" destId="{009D9F87-C8B9-4736-B8BA-760478D8044C}" srcOrd="1" destOrd="0" presId="urn:microsoft.com/office/officeart/2005/8/layout/chevronAccent+Icon"/>
    <dgm:cxn modelId="{1E40944E-DFB1-44C4-987D-A4C31796CDDC}" type="presParOf" srcId="{0DF5EE65-DF40-4A70-8325-76311AF51D8E}" destId="{0B28F75D-8FDB-4DE1-83C1-8C67928C0171}" srcOrd="1" destOrd="0" presId="urn:microsoft.com/office/officeart/2005/8/layout/chevronAccent+Icon"/>
    <dgm:cxn modelId="{D52B1C5D-54B4-45FA-AD78-DD33C932669E}" type="presParOf" srcId="{0DF5EE65-DF40-4A70-8325-76311AF51D8E}" destId="{01107EB0-BE2B-4F45-96E4-30EB36DCFCC5}" srcOrd="2" destOrd="0" presId="urn:microsoft.com/office/officeart/2005/8/layout/chevronAccent+Icon"/>
    <dgm:cxn modelId="{4F651ACB-9DAA-4A0E-A9AA-A33AA63C0141}" type="presParOf" srcId="{01107EB0-BE2B-4F45-96E4-30EB36DCFCC5}" destId="{C93EA896-F15E-48CC-93BD-0C712C8F37C8}" srcOrd="0" destOrd="0" presId="urn:microsoft.com/office/officeart/2005/8/layout/chevronAccent+Icon"/>
    <dgm:cxn modelId="{175F1F31-7AFB-4FCF-9370-3BADDF8BB0C1}" type="presParOf" srcId="{01107EB0-BE2B-4F45-96E4-30EB36DCFCC5}" destId="{6FC401D7-E33C-43FF-ABC0-2DE4A9A5AEC3}" srcOrd="1" destOrd="0" presId="urn:microsoft.com/office/officeart/2005/8/layout/chevronAccent+Icon"/>
    <dgm:cxn modelId="{620FBFA4-B040-48F2-8B7A-E1DA4F9687DD}" type="presParOf" srcId="{0DF5EE65-DF40-4A70-8325-76311AF51D8E}" destId="{0805187F-71E8-4114-977B-2A9D62B8C9DC}" srcOrd="3" destOrd="0" presId="urn:microsoft.com/office/officeart/2005/8/layout/chevronAccent+Icon"/>
    <dgm:cxn modelId="{9EF77E13-6918-45C4-A802-5E5D4CD40B09}" type="presParOf" srcId="{0DF5EE65-DF40-4A70-8325-76311AF51D8E}" destId="{1FF91FD6-753F-4147-9297-C141B6B5D089}" srcOrd="4" destOrd="0" presId="urn:microsoft.com/office/officeart/2005/8/layout/chevronAccent+Icon"/>
    <dgm:cxn modelId="{825CEED7-C48C-449E-9931-38E56F8F591A}" type="presParOf" srcId="{1FF91FD6-753F-4147-9297-C141B6B5D089}" destId="{A223D87D-799C-4E7A-8877-09213AA27125}" srcOrd="0" destOrd="0" presId="urn:microsoft.com/office/officeart/2005/8/layout/chevronAccent+Icon"/>
    <dgm:cxn modelId="{4B507C4E-5A7A-4C25-ADE6-2A6CB9FDA3A3}" type="presParOf" srcId="{1FF91FD6-753F-4147-9297-C141B6B5D089}" destId="{8FC318E7-CA61-43A5-B186-75E4971FB5C9}"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91BAF-717E-486C-A902-A35526A63F13}">
      <dsp:nvSpPr>
        <dsp:cNvPr id="0" name=""/>
        <dsp:cNvSpPr/>
      </dsp:nvSpPr>
      <dsp:spPr>
        <a:xfrm>
          <a:off x="952" y="2131984"/>
          <a:ext cx="2393156" cy="923758"/>
        </a:xfrm>
        <a:prstGeom prst="chevron">
          <a:avLst>
            <a:gd name="adj" fmla="val 4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09D9F87-C8B9-4736-B8BA-760478D8044C}">
      <dsp:nvSpPr>
        <dsp:cNvPr id="0" name=""/>
        <dsp:cNvSpPr/>
      </dsp:nvSpPr>
      <dsp:spPr>
        <a:xfrm>
          <a:off x="639127" y="2362924"/>
          <a:ext cx="2020887" cy="9237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95000"/>
                  <a:lumOff val="5000"/>
                </a:schemeClr>
              </a:solidFill>
            </a:rPr>
            <a:t>Data fetching</a:t>
          </a:r>
        </a:p>
      </dsp:txBody>
      <dsp:txXfrm>
        <a:off x="666183" y="2389980"/>
        <a:ext cx="1966775" cy="869646"/>
      </dsp:txXfrm>
    </dsp:sp>
    <dsp:sp modelId="{C93EA896-F15E-48CC-93BD-0C712C8F37C8}">
      <dsp:nvSpPr>
        <dsp:cNvPr id="0" name=""/>
        <dsp:cNvSpPr/>
      </dsp:nvSpPr>
      <dsp:spPr>
        <a:xfrm>
          <a:off x="2734468" y="2131984"/>
          <a:ext cx="2393156" cy="923758"/>
        </a:xfrm>
        <a:prstGeom prst="chevron">
          <a:avLst>
            <a:gd name="adj" fmla="val 40000"/>
          </a:avLst>
        </a:prstGeom>
        <a:solidFill>
          <a:schemeClr val="accent3">
            <a:hueOff val="175241"/>
            <a:satOff val="37235"/>
            <a:lumOff val="-1421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FC401D7-E33C-43FF-ABC0-2DE4A9A5AEC3}">
      <dsp:nvSpPr>
        <dsp:cNvPr id="0" name=""/>
        <dsp:cNvSpPr/>
      </dsp:nvSpPr>
      <dsp:spPr>
        <a:xfrm>
          <a:off x="3372643" y="2362924"/>
          <a:ext cx="2020887" cy="9237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Data    preparation</a:t>
          </a:r>
          <a:r>
            <a:rPr lang="en-US" sz="1900" kern="1200" dirty="0"/>
            <a:t>	</a:t>
          </a:r>
        </a:p>
      </dsp:txBody>
      <dsp:txXfrm>
        <a:off x="3399699" y="2389980"/>
        <a:ext cx="1966775" cy="869646"/>
      </dsp:txXfrm>
    </dsp:sp>
    <dsp:sp modelId="{A223D87D-799C-4E7A-8877-09213AA27125}">
      <dsp:nvSpPr>
        <dsp:cNvPr id="0" name=""/>
        <dsp:cNvSpPr/>
      </dsp:nvSpPr>
      <dsp:spPr>
        <a:xfrm>
          <a:off x="5467985" y="2131984"/>
          <a:ext cx="2393156" cy="923758"/>
        </a:xfrm>
        <a:prstGeom prst="chevron">
          <a:avLst>
            <a:gd name="adj" fmla="val 40000"/>
          </a:avLst>
        </a:prstGeom>
        <a:solidFill>
          <a:schemeClr val="accent3">
            <a:hueOff val="350483"/>
            <a:satOff val="74470"/>
            <a:lumOff val="-284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FC318E7-CA61-43A5-B186-75E4971FB5C9}">
      <dsp:nvSpPr>
        <dsp:cNvPr id="0" name=""/>
        <dsp:cNvSpPr/>
      </dsp:nvSpPr>
      <dsp:spPr>
        <a:xfrm>
          <a:off x="6106160" y="2362924"/>
          <a:ext cx="2020887" cy="92375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Data visualization</a:t>
          </a:r>
        </a:p>
      </dsp:txBody>
      <dsp:txXfrm>
        <a:off x="6133216" y="2389980"/>
        <a:ext cx="1966775" cy="8696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9/2/2025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9/2/2025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662185" y="3471588"/>
            <a:ext cx="5257793" cy="2057441"/>
          </a:xfrm>
        </p:spPr>
        <p:txBody>
          <a:bodyPr/>
          <a:lstStyle/>
          <a:p>
            <a:r>
              <a:rPr lang="en-US" dirty="0"/>
              <a:t>Supply Chain Analysis</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93415" y="116174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D732-6660-ADE5-23D7-4E9DFA490C22}"/>
              </a:ext>
            </a:extLst>
          </p:cNvPr>
          <p:cNvSpPr>
            <a:spLocks noGrp="1"/>
          </p:cNvSpPr>
          <p:nvPr>
            <p:ph type="title"/>
          </p:nvPr>
        </p:nvSpPr>
        <p:spPr/>
        <p:txBody>
          <a:bodyPr/>
          <a:lstStyle/>
          <a:p>
            <a:r>
              <a:rPr lang="en-US" sz="3200" dirty="0"/>
              <a:t>Power query editor</a:t>
            </a:r>
          </a:p>
        </p:txBody>
      </p:sp>
      <p:sp>
        <p:nvSpPr>
          <p:cNvPr id="4" name="Footer Placeholder 3">
            <a:extLst>
              <a:ext uri="{FF2B5EF4-FFF2-40B4-BE49-F238E27FC236}">
                <a16:creationId xmlns:a16="http://schemas.microsoft.com/office/drawing/2014/main" id="{0ABB4424-DCAC-A9A3-F4D3-D62E72C81EC5}"/>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70BABF6B-8C39-B710-CEA1-7B063ABC4E42}"/>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a:extLst>
              <a:ext uri="{FF2B5EF4-FFF2-40B4-BE49-F238E27FC236}">
                <a16:creationId xmlns:a16="http://schemas.microsoft.com/office/drawing/2014/main" id="{D281F985-D21F-00DF-1A12-A88692B07EFE}"/>
              </a:ext>
            </a:extLst>
          </p:cNvPr>
          <p:cNvPicPr>
            <a:picLocks noChangeAspect="1"/>
          </p:cNvPicPr>
          <p:nvPr/>
        </p:nvPicPr>
        <p:blipFill>
          <a:blip r:embed="rId2"/>
          <a:stretch>
            <a:fillRect/>
          </a:stretch>
        </p:blipFill>
        <p:spPr>
          <a:xfrm>
            <a:off x="587828" y="1378424"/>
            <a:ext cx="11490441" cy="4667533"/>
          </a:xfrm>
          <a:prstGeom prst="rect">
            <a:avLst/>
          </a:prstGeom>
        </p:spPr>
      </p:pic>
    </p:spTree>
    <p:extLst>
      <p:ext uri="{BB962C8B-B14F-4D97-AF65-F5344CB8AC3E}">
        <p14:creationId xmlns:p14="http://schemas.microsoft.com/office/powerpoint/2010/main" val="154175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5BB4-15F7-AF26-EE21-CE537E5D07A8}"/>
              </a:ext>
            </a:extLst>
          </p:cNvPr>
          <p:cNvSpPr>
            <a:spLocks noGrp="1"/>
          </p:cNvSpPr>
          <p:nvPr>
            <p:ph type="title"/>
          </p:nvPr>
        </p:nvSpPr>
        <p:spPr>
          <a:xfrm>
            <a:off x="587829" y="507076"/>
            <a:ext cx="10515600" cy="836610"/>
          </a:xfrm>
        </p:spPr>
        <p:txBody>
          <a:bodyPr/>
          <a:lstStyle/>
          <a:p>
            <a:r>
              <a:rPr lang="en-US" dirty="0"/>
              <a:t>3) Data Visualization</a:t>
            </a:r>
          </a:p>
        </p:txBody>
      </p:sp>
      <p:sp>
        <p:nvSpPr>
          <p:cNvPr id="4" name="Footer Placeholder 3">
            <a:extLst>
              <a:ext uri="{FF2B5EF4-FFF2-40B4-BE49-F238E27FC236}">
                <a16:creationId xmlns:a16="http://schemas.microsoft.com/office/drawing/2014/main" id="{6BAAB59C-3BDA-A490-77CA-C49DB45C0EAD}"/>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5484FE19-1CC3-E2BD-FD17-5B327AEE1266}"/>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A30D36A4-4C28-FA7B-BB63-9F97EC5983C0}"/>
                  </a:ext>
                </a:extLst>
              </p:cNvPr>
              <p:cNvGraphicFramePr>
                <a:graphicFrameLocks noGrp="1"/>
              </p:cNvGraphicFramePr>
              <p:nvPr>
                <p:extLst>
                  <p:ext uri="{D42A27DB-BD31-4B8C-83A1-F6EECF244321}">
                    <p14:modId xmlns:p14="http://schemas.microsoft.com/office/powerpoint/2010/main" val="136147651"/>
                  </p:ext>
                </p:extLst>
              </p:nvPr>
            </p:nvGraphicFramePr>
            <p:xfrm>
              <a:off x="1524000" y="1343686"/>
              <a:ext cx="9144000" cy="47999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Add-in 6">
                <a:extLst>
                  <a:ext uri="{FF2B5EF4-FFF2-40B4-BE49-F238E27FC236}">
                    <a16:creationId xmlns:a16="http://schemas.microsoft.com/office/drawing/2014/main" id="{A30D36A4-4C28-FA7B-BB63-9F97EC5983C0}"/>
                  </a:ext>
                </a:extLst>
              </p:cNvPr>
              <p:cNvPicPr>
                <a:picLocks noGrp="1" noRot="1" noChangeAspect="1" noMove="1" noResize="1" noEditPoints="1" noAdjustHandles="1" noChangeArrowheads="1" noChangeShapeType="1"/>
              </p:cNvPicPr>
              <p:nvPr/>
            </p:nvPicPr>
            <p:blipFill>
              <a:blip r:embed="rId3"/>
              <a:stretch>
                <a:fillRect/>
              </a:stretch>
            </p:blipFill>
            <p:spPr>
              <a:xfrm>
                <a:off x="1524000" y="1343686"/>
                <a:ext cx="9144000" cy="4799938"/>
              </a:xfrm>
              <a:prstGeom prst="rect">
                <a:avLst/>
              </a:prstGeom>
            </p:spPr>
          </p:pic>
        </mc:Fallback>
      </mc:AlternateContent>
    </p:spTree>
    <p:extLst>
      <p:ext uri="{BB962C8B-B14F-4D97-AF65-F5344CB8AC3E}">
        <p14:creationId xmlns:p14="http://schemas.microsoft.com/office/powerpoint/2010/main" val="121577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8D2B-EEC2-B8A5-4D1D-D14850ED542E}"/>
              </a:ext>
            </a:extLst>
          </p:cNvPr>
          <p:cNvSpPr>
            <a:spLocks noGrp="1"/>
          </p:cNvSpPr>
          <p:nvPr>
            <p:ph type="title"/>
          </p:nvPr>
        </p:nvSpPr>
        <p:spPr>
          <a:xfrm>
            <a:off x="1237186" y="217748"/>
            <a:ext cx="10515600" cy="1115434"/>
          </a:xfrm>
        </p:spPr>
        <p:txBody>
          <a:bodyPr/>
          <a:lstStyle/>
          <a:p>
            <a:r>
              <a:rPr lang="en-US" dirty="0"/>
              <a:t>Dashboard</a:t>
            </a:r>
          </a:p>
        </p:txBody>
      </p:sp>
      <p:sp>
        <p:nvSpPr>
          <p:cNvPr id="4" name="Footer Placeholder 3">
            <a:extLst>
              <a:ext uri="{FF2B5EF4-FFF2-40B4-BE49-F238E27FC236}">
                <a16:creationId xmlns:a16="http://schemas.microsoft.com/office/drawing/2014/main" id="{FC575B40-941C-11E6-7DE6-9D860AAFADB8}"/>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D26C3DDA-9766-C37B-6AE2-D7D1B542E7DD}"/>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Picture 6">
            <a:extLst>
              <a:ext uri="{FF2B5EF4-FFF2-40B4-BE49-F238E27FC236}">
                <a16:creationId xmlns:a16="http://schemas.microsoft.com/office/drawing/2014/main" id="{C2B42600-6374-2B5D-E958-DC582B9BEF10}"/>
              </a:ext>
            </a:extLst>
          </p:cNvPr>
          <p:cNvPicPr>
            <a:picLocks noChangeAspect="1"/>
          </p:cNvPicPr>
          <p:nvPr/>
        </p:nvPicPr>
        <p:blipFill>
          <a:blip r:embed="rId2"/>
          <a:srcRect/>
          <a:stretch/>
        </p:blipFill>
        <p:spPr>
          <a:xfrm>
            <a:off x="1708804" y="1150620"/>
            <a:ext cx="9012932" cy="5067300"/>
          </a:xfrm>
          <a:prstGeom prst="rect">
            <a:avLst/>
          </a:prstGeom>
        </p:spPr>
      </p:pic>
    </p:spTree>
    <p:extLst>
      <p:ext uri="{BB962C8B-B14F-4D97-AF65-F5344CB8AC3E}">
        <p14:creationId xmlns:p14="http://schemas.microsoft.com/office/powerpoint/2010/main" val="272565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5A83C7-F663-71D0-6A9D-CA0B0FA74C7E}"/>
              </a:ext>
            </a:extLst>
          </p:cNvPr>
          <p:cNvSpPr>
            <a:spLocks noGrp="1"/>
          </p:cNvSpPr>
          <p:nvPr>
            <p:ph type="title"/>
          </p:nvPr>
        </p:nvSpPr>
        <p:spPr/>
        <p:txBody>
          <a:bodyPr/>
          <a:lstStyle/>
          <a:p>
            <a:r>
              <a:rPr lang="en-US" dirty="0"/>
              <a:t>	</a:t>
            </a:r>
            <a:r>
              <a:rPr lang="en-US" sz="3600" dirty="0"/>
              <a:t>KPI</a:t>
            </a:r>
            <a:endParaRPr lang="en-US" dirty="0"/>
          </a:p>
        </p:txBody>
      </p:sp>
      <p:sp>
        <p:nvSpPr>
          <p:cNvPr id="4" name="Footer Placeholder 3">
            <a:extLst>
              <a:ext uri="{FF2B5EF4-FFF2-40B4-BE49-F238E27FC236}">
                <a16:creationId xmlns:a16="http://schemas.microsoft.com/office/drawing/2014/main" id="{319A640D-958E-16ED-D4DD-6901543368DC}"/>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6E7F386C-3C90-9657-F600-9D6D82AAE43F}"/>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pic>
        <p:nvPicPr>
          <p:cNvPr id="14" name="Picture 13">
            <a:extLst>
              <a:ext uri="{FF2B5EF4-FFF2-40B4-BE49-F238E27FC236}">
                <a16:creationId xmlns:a16="http://schemas.microsoft.com/office/drawing/2014/main" id="{8D612A42-7AE7-AD9D-26BA-9BA5768E689D}"/>
              </a:ext>
            </a:extLst>
          </p:cNvPr>
          <p:cNvPicPr>
            <a:picLocks noChangeAspect="1"/>
          </p:cNvPicPr>
          <p:nvPr/>
        </p:nvPicPr>
        <p:blipFill>
          <a:blip r:embed="rId2"/>
          <a:srcRect/>
          <a:stretch/>
        </p:blipFill>
        <p:spPr>
          <a:xfrm>
            <a:off x="1868393" y="1345096"/>
            <a:ext cx="8403034" cy="4724400"/>
          </a:xfrm>
          <a:prstGeom prst="rect">
            <a:avLst/>
          </a:prstGeom>
        </p:spPr>
      </p:pic>
    </p:spTree>
    <p:extLst>
      <p:ext uri="{BB962C8B-B14F-4D97-AF65-F5344CB8AC3E}">
        <p14:creationId xmlns:p14="http://schemas.microsoft.com/office/powerpoint/2010/main" val="131692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D039-38C4-D4A6-5EFC-289A98CDFA17}"/>
              </a:ext>
            </a:extLst>
          </p:cNvPr>
          <p:cNvSpPr>
            <a:spLocks noGrp="1"/>
          </p:cNvSpPr>
          <p:nvPr>
            <p:ph type="title"/>
          </p:nvPr>
        </p:nvSpPr>
        <p:spPr>
          <a:xfrm>
            <a:off x="587829" y="507076"/>
            <a:ext cx="10515600" cy="843223"/>
          </a:xfrm>
        </p:spPr>
        <p:txBody>
          <a:bodyPr/>
          <a:lstStyle/>
          <a:p>
            <a:r>
              <a:rPr lang="en-US" dirty="0"/>
              <a:t>	</a:t>
            </a:r>
            <a:r>
              <a:rPr lang="en-US" sz="3600" dirty="0"/>
              <a:t>Sales Analysis</a:t>
            </a:r>
            <a:endParaRPr lang="en-US" dirty="0"/>
          </a:p>
        </p:txBody>
      </p:sp>
      <p:sp>
        <p:nvSpPr>
          <p:cNvPr id="4" name="Footer Placeholder 3">
            <a:extLst>
              <a:ext uri="{FF2B5EF4-FFF2-40B4-BE49-F238E27FC236}">
                <a16:creationId xmlns:a16="http://schemas.microsoft.com/office/drawing/2014/main" id="{26AF6184-3A68-E2C6-0419-DB44D1E2F1E5}"/>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AE2ABF18-B0C8-A72D-B795-8B80714293F9}"/>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pic>
        <p:nvPicPr>
          <p:cNvPr id="10" name="Picture 9">
            <a:extLst>
              <a:ext uri="{FF2B5EF4-FFF2-40B4-BE49-F238E27FC236}">
                <a16:creationId xmlns:a16="http://schemas.microsoft.com/office/drawing/2014/main" id="{6CF03467-83A6-6DE8-FF06-762C46EBD1A2}"/>
              </a:ext>
            </a:extLst>
          </p:cNvPr>
          <p:cNvPicPr>
            <a:picLocks noChangeAspect="1"/>
          </p:cNvPicPr>
          <p:nvPr/>
        </p:nvPicPr>
        <p:blipFill>
          <a:blip r:embed="rId2"/>
          <a:stretch>
            <a:fillRect/>
          </a:stretch>
        </p:blipFill>
        <p:spPr>
          <a:xfrm>
            <a:off x="1628568" y="1232453"/>
            <a:ext cx="9741797" cy="4985467"/>
          </a:xfrm>
          <a:prstGeom prst="rect">
            <a:avLst/>
          </a:prstGeom>
        </p:spPr>
      </p:pic>
    </p:spTree>
    <p:extLst>
      <p:ext uri="{BB962C8B-B14F-4D97-AF65-F5344CB8AC3E}">
        <p14:creationId xmlns:p14="http://schemas.microsoft.com/office/powerpoint/2010/main" val="98861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F876-B487-BF11-40A6-F88552263A02}"/>
              </a:ext>
            </a:extLst>
          </p:cNvPr>
          <p:cNvSpPr>
            <a:spLocks noGrp="1"/>
          </p:cNvSpPr>
          <p:nvPr>
            <p:ph type="title"/>
          </p:nvPr>
        </p:nvSpPr>
        <p:spPr>
          <a:xfrm>
            <a:off x="587829" y="507076"/>
            <a:ext cx="10515600" cy="675781"/>
          </a:xfrm>
        </p:spPr>
        <p:txBody>
          <a:bodyPr/>
          <a:lstStyle/>
          <a:p>
            <a:r>
              <a:rPr lang="en-US" dirty="0"/>
              <a:t>	</a:t>
            </a:r>
            <a:r>
              <a:rPr lang="en-US" sz="3600" dirty="0"/>
              <a:t>Operational Analysis</a:t>
            </a:r>
            <a:endParaRPr lang="en-US" dirty="0"/>
          </a:p>
        </p:txBody>
      </p:sp>
      <p:sp>
        <p:nvSpPr>
          <p:cNvPr id="4" name="Footer Placeholder 3">
            <a:extLst>
              <a:ext uri="{FF2B5EF4-FFF2-40B4-BE49-F238E27FC236}">
                <a16:creationId xmlns:a16="http://schemas.microsoft.com/office/drawing/2014/main" id="{862A83EB-EF1F-1F8E-01BC-221017440797}"/>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76FF5787-52F0-46C5-39BC-E51B0CE0F2F0}"/>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pic>
        <p:nvPicPr>
          <p:cNvPr id="9" name="Picture 8">
            <a:extLst>
              <a:ext uri="{FF2B5EF4-FFF2-40B4-BE49-F238E27FC236}">
                <a16:creationId xmlns:a16="http://schemas.microsoft.com/office/drawing/2014/main" id="{F77460A7-0A1C-6F6F-CAF3-BF8B33A9F668}"/>
              </a:ext>
            </a:extLst>
          </p:cNvPr>
          <p:cNvPicPr>
            <a:picLocks noChangeAspect="1"/>
          </p:cNvPicPr>
          <p:nvPr/>
        </p:nvPicPr>
        <p:blipFill>
          <a:blip r:embed="rId2"/>
          <a:stretch>
            <a:fillRect/>
          </a:stretch>
        </p:blipFill>
        <p:spPr>
          <a:xfrm>
            <a:off x="1662112" y="1271512"/>
            <a:ext cx="9628740" cy="4946407"/>
          </a:xfrm>
          <a:prstGeom prst="rect">
            <a:avLst/>
          </a:prstGeom>
        </p:spPr>
      </p:pic>
    </p:spTree>
    <p:extLst>
      <p:ext uri="{BB962C8B-B14F-4D97-AF65-F5344CB8AC3E}">
        <p14:creationId xmlns:p14="http://schemas.microsoft.com/office/powerpoint/2010/main" val="501709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8476-1B6C-49E2-4131-FDE5396628FD}"/>
              </a:ext>
            </a:extLst>
          </p:cNvPr>
          <p:cNvSpPr>
            <a:spLocks noGrp="1"/>
          </p:cNvSpPr>
          <p:nvPr>
            <p:ph type="title"/>
          </p:nvPr>
        </p:nvSpPr>
        <p:spPr>
          <a:xfrm>
            <a:off x="587829" y="507076"/>
            <a:ext cx="10515600" cy="572657"/>
          </a:xfrm>
        </p:spPr>
        <p:txBody>
          <a:bodyPr/>
          <a:lstStyle/>
          <a:p>
            <a:r>
              <a:rPr lang="en-US" dirty="0"/>
              <a:t>	</a:t>
            </a:r>
            <a:r>
              <a:rPr lang="en-US" sz="3600" dirty="0"/>
              <a:t>Shipping Analysis</a:t>
            </a:r>
            <a:endParaRPr lang="en-US" dirty="0"/>
          </a:p>
        </p:txBody>
      </p:sp>
      <p:sp>
        <p:nvSpPr>
          <p:cNvPr id="4" name="Footer Placeholder 3">
            <a:extLst>
              <a:ext uri="{FF2B5EF4-FFF2-40B4-BE49-F238E27FC236}">
                <a16:creationId xmlns:a16="http://schemas.microsoft.com/office/drawing/2014/main" id="{CC297EB3-48EC-D714-1CDF-61E1D98C6B20}"/>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C3D45960-AFF5-585F-DF3E-D1E4BA778B4F}"/>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9" name="Picture 8">
            <a:extLst>
              <a:ext uri="{FF2B5EF4-FFF2-40B4-BE49-F238E27FC236}">
                <a16:creationId xmlns:a16="http://schemas.microsoft.com/office/drawing/2014/main" id="{8843AB28-BAFA-B1D5-C50E-E1A47FBE2EA7}"/>
              </a:ext>
            </a:extLst>
          </p:cNvPr>
          <p:cNvPicPr>
            <a:picLocks noChangeAspect="1"/>
          </p:cNvPicPr>
          <p:nvPr/>
        </p:nvPicPr>
        <p:blipFill>
          <a:blip r:embed="rId2"/>
          <a:stretch>
            <a:fillRect/>
          </a:stretch>
        </p:blipFill>
        <p:spPr>
          <a:xfrm>
            <a:off x="1638299" y="1079733"/>
            <a:ext cx="9555869" cy="5138187"/>
          </a:xfrm>
          <a:prstGeom prst="rect">
            <a:avLst/>
          </a:prstGeom>
        </p:spPr>
      </p:pic>
    </p:spTree>
    <p:extLst>
      <p:ext uri="{BB962C8B-B14F-4D97-AF65-F5344CB8AC3E}">
        <p14:creationId xmlns:p14="http://schemas.microsoft.com/office/powerpoint/2010/main" val="957026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6A2F-23B6-F4E0-81D6-6ED58217E940}"/>
              </a:ext>
            </a:extLst>
          </p:cNvPr>
          <p:cNvSpPr>
            <a:spLocks noGrp="1"/>
          </p:cNvSpPr>
          <p:nvPr>
            <p:ph type="title"/>
          </p:nvPr>
        </p:nvSpPr>
        <p:spPr/>
        <p:txBody>
          <a:bodyPr/>
          <a:lstStyle/>
          <a:p>
            <a:r>
              <a:rPr lang="en-US" dirty="0"/>
              <a:t>Insights</a:t>
            </a:r>
          </a:p>
        </p:txBody>
      </p:sp>
      <p:sp>
        <p:nvSpPr>
          <p:cNvPr id="4" name="Footer Placeholder 3">
            <a:extLst>
              <a:ext uri="{FF2B5EF4-FFF2-40B4-BE49-F238E27FC236}">
                <a16:creationId xmlns:a16="http://schemas.microsoft.com/office/drawing/2014/main" id="{F00371C8-2577-31B3-F8A2-5D164263697F}"/>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5E99FA15-7053-D2DF-14A8-009A2994068A}"/>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6" name="TextBox 5">
            <a:extLst>
              <a:ext uri="{FF2B5EF4-FFF2-40B4-BE49-F238E27FC236}">
                <a16:creationId xmlns:a16="http://schemas.microsoft.com/office/drawing/2014/main" id="{F7A595B2-D394-DFC5-7F01-77F1FE5FCECB}"/>
              </a:ext>
            </a:extLst>
          </p:cNvPr>
          <p:cNvSpPr txBox="1"/>
          <p:nvPr/>
        </p:nvSpPr>
        <p:spPr>
          <a:xfrm>
            <a:off x="887896" y="1622510"/>
            <a:ext cx="5618921" cy="4247317"/>
          </a:xfrm>
          <a:prstGeom prst="rect">
            <a:avLst/>
          </a:prstGeom>
        </p:spPr>
        <p:txBody>
          <a:bodyPr wrap="square" rtlCol="0">
            <a:spAutoFit/>
          </a:bodyPr>
          <a:lstStyle/>
          <a:p>
            <a:pPr marL="342900" indent="-342900" algn="just">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Skincare products are the most profitable, haircare come next, followed by cosmetics.</a:t>
            </a:r>
          </a:p>
          <a:p>
            <a:pPr marL="342900" indent="-342900" algn="just">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Among four transportation modes(air, road, rail, sea) sea mode offers </a:t>
            </a:r>
            <a:r>
              <a:rPr lang="en-US" dirty="0">
                <a:ea typeface="微软雅黑"/>
                <a:cs typeface="Posterama" panose="020B0504020200020000" pitchFamily="34" charset="0"/>
              </a:rPr>
              <a:t>more economical solution with respective to shipping costs.</a:t>
            </a:r>
          </a:p>
          <a:p>
            <a:pPr marL="342900" indent="-342900" algn="just">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Top locations with highest number</a:t>
            </a:r>
            <a:r>
              <a:rPr lang="en-US" dirty="0">
                <a:ea typeface="微软雅黑"/>
                <a:cs typeface="Posterama" panose="020B0504020200020000" pitchFamily="34" charset="0"/>
              </a:rPr>
              <a:t> of products sold are Kolkata and Delhi, closely followed by Mumbai and Chennai. In contrary, Bangalore has the least number of products sold.</a:t>
            </a:r>
          </a:p>
          <a:p>
            <a:pPr marL="342900" indent="-342900" algn="just">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Manufacturing costs for skincare if higher compared to haircare and cosmetics</a:t>
            </a:r>
          </a:p>
          <a:p>
            <a:pPr marL="342900" indent="-342900" algn="just">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Considering customer demographics, an unknown category purchased a higher quantity for all three product types. Skincare is the most popular with high demand.</a:t>
            </a:r>
            <a:endParaRPr lang="en-US" sz="1800" dirty="0">
              <a:ea typeface="微软雅黑"/>
              <a:cs typeface="Posterama" panose="020B0504020200020000" pitchFamily="34" charset="0"/>
            </a:endParaRPr>
          </a:p>
        </p:txBody>
      </p:sp>
      <p:pic>
        <p:nvPicPr>
          <p:cNvPr id="10" name="Picture 9">
            <a:extLst>
              <a:ext uri="{FF2B5EF4-FFF2-40B4-BE49-F238E27FC236}">
                <a16:creationId xmlns:a16="http://schemas.microsoft.com/office/drawing/2014/main" id="{BCAE7616-30E9-6683-F472-37E8F034431B}"/>
              </a:ext>
            </a:extLst>
          </p:cNvPr>
          <p:cNvPicPr>
            <a:picLocks noChangeAspect="1"/>
          </p:cNvPicPr>
          <p:nvPr/>
        </p:nvPicPr>
        <p:blipFill>
          <a:blip r:embed="rId2"/>
          <a:stretch>
            <a:fillRect/>
          </a:stretch>
        </p:blipFill>
        <p:spPr>
          <a:xfrm>
            <a:off x="6692348" y="1381125"/>
            <a:ext cx="5180150" cy="4095750"/>
          </a:xfrm>
          <a:prstGeom prst="rect">
            <a:avLst/>
          </a:prstGeom>
        </p:spPr>
      </p:pic>
    </p:spTree>
    <p:extLst>
      <p:ext uri="{BB962C8B-B14F-4D97-AF65-F5344CB8AC3E}">
        <p14:creationId xmlns:p14="http://schemas.microsoft.com/office/powerpoint/2010/main" val="355709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605936"/>
            <a:ext cx="9823998" cy="613263"/>
          </a:xfrm>
        </p:spPr>
        <p:txBody>
          <a:bodyPr/>
          <a:lstStyle/>
          <a:p>
            <a:r>
              <a:rPr lang="en-US" altLang="zh-CN" dirty="0"/>
              <a:t>Summary</a:t>
            </a:r>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18</a:t>
            </a:fld>
            <a:endParaRPr lang="en-US" altLang="zh-CN" dirty="0"/>
          </a:p>
        </p:txBody>
      </p:sp>
      <p:sp>
        <p:nvSpPr>
          <p:cNvPr id="7" name="TextBox 6">
            <a:extLst>
              <a:ext uri="{FF2B5EF4-FFF2-40B4-BE49-F238E27FC236}">
                <a16:creationId xmlns:a16="http://schemas.microsoft.com/office/drawing/2014/main" id="{C3115B33-B11F-188A-EAE5-966988330C3D}"/>
              </a:ext>
            </a:extLst>
          </p:cNvPr>
          <p:cNvSpPr txBox="1"/>
          <p:nvPr/>
        </p:nvSpPr>
        <p:spPr>
          <a:xfrm>
            <a:off x="622852" y="1431235"/>
            <a:ext cx="5751444" cy="4801314"/>
          </a:xfrm>
          <a:prstGeom prst="rect">
            <a:avLst/>
          </a:prstGeom>
        </p:spPr>
        <p:txBody>
          <a:bodyPr wrap="square" rtlCol="0">
            <a:spAutoFit/>
          </a:bodyPr>
          <a:lstStyle/>
          <a:p>
            <a:pPr>
              <a:buNone/>
            </a:pPr>
            <a:r>
              <a:rPr lang="en-US" dirty="0"/>
              <a:t>	Total revenue reached </a:t>
            </a:r>
            <a:r>
              <a:rPr lang="en-US" b="1" dirty="0"/>
              <a:t>577.6K</a:t>
            </a:r>
            <a:r>
              <a:rPr lang="en-US" dirty="0"/>
              <a:t> with an average manufacturing cost of </a:t>
            </a:r>
            <a:r>
              <a:rPr lang="en-US" b="1" dirty="0"/>
              <a:t>47.27</a:t>
            </a:r>
            <a:r>
              <a:rPr lang="en-US" dirty="0"/>
              <a:t> and a selling price of </a:t>
            </a:r>
            <a:r>
              <a:rPr lang="en-US" b="1" dirty="0"/>
              <a:t>49.46</a:t>
            </a:r>
            <a:r>
              <a:rPr lang="en-US" dirty="0"/>
              <a:t>. Skincare products show strong stock performance, while transportation costs—especially on </a:t>
            </a:r>
            <a:r>
              <a:rPr lang="en-US" b="1" dirty="0"/>
              <a:t>Route B</a:t>
            </a:r>
            <a:r>
              <a:rPr lang="en-US" dirty="0"/>
              <a:t>—present optimization opportunities. Variations in defect rates highlight the need to strengthen quality control, particularly for skincare.</a:t>
            </a:r>
          </a:p>
          <a:p>
            <a:pPr>
              <a:buNone/>
            </a:pPr>
            <a:endParaRPr lang="en-US" dirty="0"/>
          </a:p>
          <a:p>
            <a:pPr>
              <a:buNone/>
            </a:pPr>
            <a:r>
              <a:rPr lang="en-US" b="1" dirty="0"/>
              <a:t>Recommendations:</a:t>
            </a:r>
            <a:endParaRPr lang="en-US" dirty="0"/>
          </a:p>
          <a:p>
            <a:pPr>
              <a:buFont typeface="Arial" panose="020B0604020202020204" pitchFamily="34" charset="0"/>
              <a:buChar char="•"/>
            </a:pPr>
            <a:r>
              <a:rPr lang="en-US" dirty="0"/>
              <a:t> Optimize costly shipping routes.</a:t>
            </a:r>
          </a:p>
          <a:p>
            <a:pPr>
              <a:buFont typeface="Arial" panose="020B0604020202020204" pitchFamily="34" charset="0"/>
              <a:buChar char="•"/>
            </a:pPr>
            <a:r>
              <a:rPr lang="en-US" dirty="0"/>
              <a:t> Enhance quality checks for skincare products.</a:t>
            </a:r>
          </a:p>
          <a:p>
            <a:pPr>
              <a:buFont typeface="Arial" panose="020B0604020202020204" pitchFamily="34" charset="0"/>
              <a:buChar char="•"/>
            </a:pPr>
            <a:r>
              <a:rPr lang="en-US" dirty="0"/>
              <a:t> Apply successful inventory strategies across all product     lines.</a:t>
            </a:r>
          </a:p>
          <a:p>
            <a:pPr>
              <a:buFont typeface="Arial" panose="020B0604020202020204" pitchFamily="34" charset="0"/>
              <a:buChar char="•"/>
            </a:pPr>
            <a:r>
              <a:rPr lang="en-US" dirty="0"/>
              <a:t> Explore pricing adjustments to boost margins.</a:t>
            </a:r>
          </a:p>
          <a:p>
            <a:pPr>
              <a:buFont typeface="Arial" panose="020B0604020202020204" pitchFamily="34" charset="0"/>
              <a:buChar char="•"/>
            </a:pPr>
            <a:r>
              <a:rPr lang="en-US" dirty="0"/>
              <a:t> Tailor marketing to top-performing customer demographics.</a:t>
            </a:r>
          </a:p>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5753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5474859" y="2080592"/>
            <a:ext cx="6347791" cy="1702188"/>
          </a:xfrm>
        </p:spPr>
        <p:txBody>
          <a:bodyPr/>
          <a:lstStyle/>
          <a:p>
            <a:r>
              <a:rPr lang="en-US" dirty="0"/>
              <a:t>Thank you</a:t>
            </a:r>
            <a:br>
              <a:rPr lang="en-US" dirty="0"/>
            </a:br>
            <a:br>
              <a:rPr lang="en-US" dirty="0"/>
            </a:br>
            <a:r>
              <a:rPr lang="en-US" sz="2400" b="0" dirty="0"/>
              <a:t>Would love to hear your opinions and suggestions</a:t>
            </a:r>
            <a:endParaRPr lang="en-US" b="0" dirty="0"/>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Project Recap</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Data Attributes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Process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Insights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Summary</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539239" y="6217919"/>
            <a:ext cx="4114800" cy="365125"/>
          </a:xfrm>
        </p:spPr>
        <p:txBody>
          <a:bodyPr/>
          <a:lstStyle/>
          <a:p>
            <a:r>
              <a:rPr lang="en-US" dirty="0"/>
              <a:t>Supply Chain Analysis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519884"/>
            <a:ext cx="5117162" cy="1325563"/>
          </a:xfrm>
        </p:spPr>
        <p:txBody>
          <a:bodyPr/>
          <a:lstStyle/>
          <a:p>
            <a:r>
              <a:rPr lang="en-US" altLang="zh-CN" dirty="0"/>
              <a:t>Project Recap	</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096901"/>
            <a:ext cx="4260180" cy="3176626"/>
          </a:xfrm>
        </p:spPr>
        <p:txBody>
          <a:bodyPr/>
          <a:lstStyle/>
          <a:p>
            <a:pPr algn="just"/>
            <a:r>
              <a:rPr lang="en-US" dirty="0">
                <a:solidFill>
                  <a:schemeClr val="tx1"/>
                </a:solidFill>
              </a:rPr>
              <a:t>Supply chain dataset from our client, comprises 24 columns, 100 rows containing information about Product type, SKU, Price, Availability, Number of products sold, Revenue generated, Customer demographics, stock levels, lead times, order quantities, shipping times, shipping carriers, shipping costs, supplier name, location, lead time, production volumes, manufacturing lead time, manufacturing costs, inspection results, defect rates, transportation modes, routes, costs. </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Supply Chain Analysis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359270" y="1009301"/>
            <a:ext cx="4500880" cy="1137552"/>
          </a:xfrm>
        </p:spPr>
        <p:txBody>
          <a:bodyPr/>
          <a:lstStyle/>
          <a:p>
            <a:r>
              <a:rPr lang="en-US" dirty="0"/>
              <a:t>Primary goal</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2" name="Text Placeholder 19">
            <a:extLst>
              <a:ext uri="{FF2B5EF4-FFF2-40B4-BE49-F238E27FC236}">
                <a16:creationId xmlns:a16="http://schemas.microsoft.com/office/drawing/2014/main" id="{5A5B8B29-2CB4-60BC-85A0-457086F196D3}"/>
              </a:ext>
            </a:extLst>
          </p:cNvPr>
          <p:cNvSpPr txBox="1">
            <a:spLocks/>
          </p:cNvSpPr>
          <p:nvPr/>
        </p:nvSpPr>
        <p:spPr>
          <a:xfrm>
            <a:off x="6375894" y="2394297"/>
            <a:ext cx="5045662" cy="2018677"/>
          </a:xfrm>
          <a:prstGeom prst="rect">
            <a:avLst/>
          </a:prstGeom>
        </p:spPr>
        <p:txBody>
          <a:bodyPr vert="horz" lIns="91440" tIns="45720" rIns="91440" bIns="45720" rtlCol="0">
            <a:noAutofit/>
          </a:bodyPr>
          <a:lstStyle>
            <a:lvl1pPr marL="0" indent="0" algn="ctr" defTabSz="914400" rtl="0" eaLnBrk="1" latinLnBrk="0" hangingPunct="1">
              <a:lnSpc>
                <a:spcPct val="113000"/>
              </a:lnSpc>
              <a:spcBef>
                <a:spcPts val="1000"/>
              </a:spcBef>
              <a:buFont typeface="Arial" panose="020B0604020202020204" pitchFamily="34" charset="0"/>
              <a:buNone/>
              <a:defRPr sz="1800" b="1" kern="1200" cap="all"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solidFill>
                <a:schemeClr val="tx1"/>
              </a:solidFill>
            </a:endParaRPr>
          </a:p>
        </p:txBody>
      </p:sp>
      <p:sp>
        <p:nvSpPr>
          <p:cNvPr id="6" name="TextBox 5">
            <a:extLst>
              <a:ext uri="{FF2B5EF4-FFF2-40B4-BE49-F238E27FC236}">
                <a16:creationId xmlns:a16="http://schemas.microsoft.com/office/drawing/2014/main" id="{A1A9D457-2812-CF1C-3E45-A6FCF5C6BC9B}"/>
              </a:ext>
            </a:extLst>
          </p:cNvPr>
          <p:cNvSpPr txBox="1"/>
          <p:nvPr/>
        </p:nvSpPr>
        <p:spPr>
          <a:xfrm>
            <a:off x="6359270" y="2505282"/>
            <a:ext cx="4772556" cy="1569660"/>
          </a:xfrm>
          <a:prstGeom prst="rect">
            <a:avLst/>
          </a:prstGeom>
          <a:noFill/>
        </p:spPr>
        <p:txBody>
          <a:bodyPr wrap="square">
            <a:spAutoFit/>
          </a:bodyPr>
          <a:lstStyle/>
          <a:p>
            <a:pPr algn="just"/>
            <a:r>
              <a:rPr lang="en-US" sz="1600" b="0" i="0" dirty="0">
                <a:solidFill>
                  <a:srgbClr val="1F2328"/>
                </a:solidFill>
                <a:effectLst/>
                <a:latin typeface="Abadi" panose="020B0604020104020204" pitchFamily="34" charset="0"/>
              </a:rPr>
              <a:t>The supply chain dataset presents a comprehensive set of information related to product sales, manufacturing, and </a:t>
            </a:r>
            <a:r>
              <a:rPr lang="en-US" sz="1600" dirty="0">
                <a:solidFill>
                  <a:srgbClr val="1F2328"/>
                </a:solidFill>
                <a:latin typeface="Abadi" panose="020B0604020104020204" pitchFamily="34" charset="0"/>
              </a:rPr>
              <a:t>logistics</a:t>
            </a:r>
            <a:r>
              <a:rPr lang="en-US" sz="1600" b="0" i="0" dirty="0">
                <a:solidFill>
                  <a:srgbClr val="1F2328"/>
                </a:solidFill>
                <a:effectLst/>
                <a:latin typeface="Abadi" panose="020B0604020104020204" pitchFamily="34" charset="0"/>
              </a:rPr>
              <a:t>. The challenge is to extract meaningful insights and actionable recommendations from the data to optimize supply chain operations and improve profitability.</a:t>
            </a:r>
            <a:endParaRPr lang="en-US" sz="1600" dirty="0">
              <a:latin typeface="Abadi" panose="020B0604020104020204"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1E24-DFC1-E2F7-9667-6C23B8370DF0}"/>
              </a:ext>
            </a:extLst>
          </p:cNvPr>
          <p:cNvSpPr>
            <a:spLocks noGrp="1"/>
          </p:cNvSpPr>
          <p:nvPr>
            <p:ph type="title"/>
          </p:nvPr>
        </p:nvSpPr>
        <p:spPr/>
        <p:txBody>
          <a:bodyPr/>
          <a:lstStyle/>
          <a:p>
            <a:r>
              <a:rPr lang="en-US" dirty="0"/>
              <a:t>Data Attributes</a:t>
            </a:r>
          </a:p>
        </p:txBody>
      </p:sp>
      <p:sp>
        <p:nvSpPr>
          <p:cNvPr id="4" name="Footer Placeholder 3">
            <a:extLst>
              <a:ext uri="{FF2B5EF4-FFF2-40B4-BE49-F238E27FC236}">
                <a16:creationId xmlns:a16="http://schemas.microsoft.com/office/drawing/2014/main" id="{265A74BB-053C-089D-8072-1808E85B9A3A}"/>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D74CAE07-07A1-C046-4C48-04091E91CFEF}"/>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8" name="TextBox 7">
            <a:extLst>
              <a:ext uri="{FF2B5EF4-FFF2-40B4-BE49-F238E27FC236}">
                <a16:creationId xmlns:a16="http://schemas.microsoft.com/office/drawing/2014/main" id="{BE157BC6-8AFC-7C70-8717-69694174A267}"/>
              </a:ext>
            </a:extLst>
          </p:cNvPr>
          <p:cNvSpPr txBox="1"/>
          <p:nvPr/>
        </p:nvSpPr>
        <p:spPr>
          <a:xfrm>
            <a:off x="901148" y="1364974"/>
            <a:ext cx="10515600" cy="4708981"/>
          </a:xfrm>
          <a:prstGeom prst="rect">
            <a:avLst/>
          </a:prstGeom>
        </p:spPr>
        <p:txBody>
          <a:bodyPr wrap="square" rtlCol="0">
            <a:spAutoFit/>
          </a:bodyPr>
          <a:lstStyle/>
          <a:p>
            <a:pPr rtl="0" fontAlgn="base">
              <a:spcBef>
                <a:spcPts val="1200"/>
              </a:spcBef>
              <a:buFont typeface="+mj-lt"/>
              <a:buAutoNum type="arabicPeriod"/>
            </a:pPr>
            <a:r>
              <a:rPr lang="en-US" sz="1700" b="1" i="0" u="none" strike="noStrike" dirty="0">
                <a:solidFill>
                  <a:srgbClr val="3C4043"/>
                </a:solidFill>
                <a:effectLst/>
              </a:rPr>
              <a:t> Product type</a:t>
            </a:r>
            <a:r>
              <a:rPr lang="en-US" sz="1700" b="0" i="0" u="none" strike="noStrike" dirty="0">
                <a:solidFill>
                  <a:srgbClr val="3C4043"/>
                </a:solidFill>
                <a:effectLst/>
              </a:rPr>
              <a:t>: The type or category of the product being sold, which could include classifications such as electronics, clothing, household goods, etc.</a:t>
            </a:r>
          </a:p>
          <a:p>
            <a:pPr rtl="0" fontAlgn="base">
              <a:buFont typeface="+mj-lt"/>
              <a:buAutoNum type="arabicPeriod"/>
            </a:pPr>
            <a:r>
              <a:rPr lang="en-US" sz="1700" b="1" i="0" u="none" strike="noStrike" dirty="0">
                <a:solidFill>
                  <a:srgbClr val="3C4043"/>
                </a:solidFill>
                <a:effectLst/>
              </a:rPr>
              <a:t> SKU</a:t>
            </a:r>
            <a:r>
              <a:rPr lang="en-US" sz="1700" b="0" i="0" u="none" strike="noStrike" dirty="0">
                <a:solidFill>
                  <a:srgbClr val="3C4043"/>
                </a:solidFill>
                <a:effectLst/>
              </a:rPr>
              <a:t>: Stock Keeping Unit, a unique code assigned to each distinct product or item for inventory tracking and management.</a:t>
            </a:r>
          </a:p>
          <a:p>
            <a:pPr rtl="0" fontAlgn="base">
              <a:buFont typeface="+mj-lt"/>
              <a:buAutoNum type="arabicPeriod"/>
            </a:pPr>
            <a:r>
              <a:rPr lang="en-US" sz="1700" b="1" i="0" u="none" strike="noStrike" dirty="0">
                <a:solidFill>
                  <a:srgbClr val="3C4043"/>
                </a:solidFill>
                <a:effectLst/>
              </a:rPr>
              <a:t> Price</a:t>
            </a:r>
            <a:r>
              <a:rPr lang="en-US" sz="1700" b="0" i="0" u="none" strike="noStrike" dirty="0">
                <a:solidFill>
                  <a:srgbClr val="3C4043"/>
                </a:solidFill>
                <a:effectLst/>
              </a:rPr>
              <a:t>: The price of the product, typically in the currency of the country where the purchase is made (e.g., USD for United States).</a:t>
            </a:r>
          </a:p>
          <a:p>
            <a:pPr rtl="0" fontAlgn="base">
              <a:buFont typeface="+mj-lt"/>
              <a:buAutoNum type="arabicPeriod"/>
            </a:pPr>
            <a:r>
              <a:rPr lang="en-US" sz="1700" b="1" i="0" u="none" strike="noStrike" dirty="0">
                <a:solidFill>
                  <a:srgbClr val="3C4043"/>
                </a:solidFill>
                <a:effectLst/>
              </a:rPr>
              <a:t> Availability</a:t>
            </a:r>
            <a:r>
              <a:rPr lang="en-US" sz="1700" b="0" i="0" u="none" strike="noStrike" dirty="0">
                <a:solidFill>
                  <a:srgbClr val="3C4043"/>
                </a:solidFill>
                <a:effectLst/>
              </a:rPr>
              <a:t>: Indicates whether the product is currently available for purchase or out of stock.</a:t>
            </a:r>
          </a:p>
          <a:p>
            <a:pPr rtl="0" fontAlgn="base">
              <a:buFont typeface="+mj-lt"/>
              <a:buAutoNum type="arabicPeriod"/>
            </a:pPr>
            <a:r>
              <a:rPr lang="en-US" sz="1700" b="1" i="0" u="none" strike="noStrike" dirty="0">
                <a:solidFill>
                  <a:srgbClr val="3C4043"/>
                </a:solidFill>
                <a:effectLst/>
              </a:rPr>
              <a:t> Number of products sold</a:t>
            </a:r>
            <a:r>
              <a:rPr lang="en-US" sz="1700" b="0" i="0" u="none" strike="noStrike" dirty="0">
                <a:solidFill>
                  <a:srgbClr val="3C4043"/>
                </a:solidFill>
                <a:effectLst/>
              </a:rPr>
              <a:t>: The quantity of the product sold in a specific period, such as daily, monthly, or yearly.</a:t>
            </a:r>
          </a:p>
          <a:p>
            <a:pPr rtl="0" fontAlgn="base">
              <a:buFont typeface="+mj-lt"/>
              <a:buAutoNum type="arabicPeriod"/>
            </a:pPr>
            <a:r>
              <a:rPr lang="en-US" sz="1700" b="1" i="0" u="none" strike="noStrike" dirty="0">
                <a:solidFill>
                  <a:srgbClr val="3C4043"/>
                </a:solidFill>
                <a:effectLst/>
              </a:rPr>
              <a:t> Revenue generated</a:t>
            </a:r>
            <a:r>
              <a:rPr lang="en-US" sz="1700" b="0" i="0" u="none" strike="noStrike" dirty="0">
                <a:solidFill>
                  <a:srgbClr val="3C4043"/>
                </a:solidFill>
                <a:effectLst/>
              </a:rPr>
              <a:t>: The total amount of revenue generated from selling the product, calculated by multiplying the price by the number of products sold.</a:t>
            </a:r>
          </a:p>
          <a:p>
            <a:pPr rtl="0" fontAlgn="base">
              <a:buFont typeface="+mj-lt"/>
              <a:buAutoNum type="arabicPeriod"/>
            </a:pPr>
            <a:r>
              <a:rPr lang="en-US" sz="1700" b="1" i="0" u="none" strike="noStrike" dirty="0">
                <a:solidFill>
                  <a:srgbClr val="3C4043"/>
                </a:solidFill>
                <a:effectLst/>
              </a:rPr>
              <a:t> Customer demographics</a:t>
            </a:r>
            <a:r>
              <a:rPr lang="en-US" sz="1700" b="0" i="0" u="none" strike="noStrike" dirty="0">
                <a:solidFill>
                  <a:srgbClr val="3C4043"/>
                </a:solidFill>
                <a:effectLst/>
              </a:rPr>
              <a:t>: Information about the customers' characteristics and attributes, such as age, gender, income level, etc.</a:t>
            </a:r>
          </a:p>
          <a:p>
            <a:pPr rtl="0" fontAlgn="base">
              <a:buFont typeface="+mj-lt"/>
              <a:buAutoNum type="arabicPeriod"/>
            </a:pPr>
            <a:r>
              <a:rPr lang="en-US" sz="1700" b="1" i="0" u="none" strike="noStrike" dirty="0">
                <a:solidFill>
                  <a:srgbClr val="3C4043"/>
                </a:solidFill>
                <a:effectLst/>
              </a:rPr>
              <a:t> Stock levels</a:t>
            </a:r>
            <a:r>
              <a:rPr lang="en-US" sz="1700" b="0" i="0" u="none" strike="noStrike" dirty="0">
                <a:solidFill>
                  <a:srgbClr val="3C4043"/>
                </a:solidFill>
                <a:effectLst/>
              </a:rPr>
              <a:t>: The quantity of the product available in inventory at a given time.</a:t>
            </a:r>
          </a:p>
          <a:p>
            <a:pPr rtl="0" fontAlgn="base">
              <a:buFont typeface="+mj-lt"/>
              <a:buAutoNum type="arabicPeriod"/>
            </a:pPr>
            <a:r>
              <a:rPr lang="en-US" sz="1700" b="1" i="0" u="none" strike="noStrike" dirty="0">
                <a:solidFill>
                  <a:srgbClr val="3C4043"/>
                </a:solidFill>
                <a:effectLst/>
              </a:rPr>
              <a:t> Lead times</a:t>
            </a:r>
            <a:r>
              <a:rPr lang="en-US" sz="1700" b="0" i="0" u="none" strike="noStrike" dirty="0">
                <a:solidFill>
                  <a:srgbClr val="3C4043"/>
                </a:solidFill>
                <a:effectLst/>
              </a:rPr>
              <a:t>: The time it takes from placing an order until the product is delivered to the customer.</a:t>
            </a:r>
          </a:p>
          <a:p>
            <a:pPr rtl="0" fontAlgn="base">
              <a:spcAft>
                <a:spcPts val="1200"/>
              </a:spcAft>
              <a:buFont typeface="+mj-lt"/>
              <a:buAutoNum type="arabicPeriod"/>
            </a:pPr>
            <a:r>
              <a:rPr lang="en-US" sz="1700" b="1" i="0" u="none" strike="noStrike" dirty="0">
                <a:solidFill>
                  <a:srgbClr val="3C4043"/>
                </a:solidFill>
                <a:effectLst/>
              </a:rPr>
              <a:t> Order quantities</a:t>
            </a:r>
            <a:r>
              <a:rPr lang="en-US" sz="1700" b="0" i="0" u="none" strike="noStrike" dirty="0">
                <a:solidFill>
                  <a:srgbClr val="3C4043"/>
                </a:solidFill>
                <a:effectLst/>
              </a:rPr>
              <a:t>: The number of units of the product ordered by customers in each transaction</a:t>
            </a:r>
            <a:r>
              <a:rPr lang="en-US" sz="1800" b="0" i="0" u="none" strike="noStrike" dirty="0">
                <a:solidFill>
                  <a:srgbClr val="3C4043"/>
                </a:solidFill>
                <a:effectLst/>
              </a:rPr>
              <a:t>.</a:t>
            </a:r>
          </a:p>
          <a:p>
            <a:pPr rtl="0" fontAlgn="base">
              <a:spcAft>
                <a:spcPts val="1200"/>
              </a:spcAft>
              <a:buFont typeface="+mj-lt"/>
              <a:buAutoNum type="arabicPeriod"/>
            </a:pPr>
            <a:r>
              <a:rPr lang="en-US" sz="1700" b="1" i="0" u="none" strike="noStrike" dirty="0">
                <a:solidFill>
                  <a:srgbClr val="3C4043"/>
                </a:solidFill>
                <a:effectLst/>
              </a:rPr>
              <a:t> Shipping times</a:t>
            </a:r>
            <a:r>
              <a:rPr lang="en-US" sz="1700" b="0" i="0" u="none" strike="noStrike" dirty="0">
                <a:solidFill>
                  <a:srgbClr val="3C4043"/>
                </a:solidFill>
                <a:effectLst/>
              </a:rPr>
              <a:t>: The time it takes for the product to be shipped from the seller to the customer's location.</a:t>
            </a:r>
          </a:p>
        </p:txBody>
      </p:sp>
    </p:spTree>
    <p:extLst>
      <p:ext uri="{BB962C8B-B14F-4D97-AF65-F5344CB8AC3E}">
        <p14:creationId xmlns:p14="http://schemas.microsoft.com/office/powerpoint/2010/main" val="387686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D244-F774-5FBB-9E42-DDE94F39F081}"/>
              </a:ext>
            </a:extLst>
          </p:cNvPr>
          <p:cNvSpPr>
            <a:spLocks noGrp="1"/>
          </p:cNvSpPr>
          <p:nvPr>
            <p:ph type="title"/>
          </p:nvPr>
        </p:nvSpPr>
        <p:spPr/>
        <p:txBody>
          <a:bodyPr/>
          <a:lstStyle/>
          <a:p>
            <a:r>
              <a:rPr lang="en-US" dirty="0"/>
              <a:t>Data Attributes	</a:t>
            </a:r>
          </a:p>
        </p:txBody>
      </p:sp>
      <p:sp>
        <p:nvSpPr>
          <p:cNvPr id="4" name="Footer Placeholder 3">
            <a:extLst>
              <a:ext uri="{FF2B5EF4-FFF2-40B4-BE49-F238E27FC236}">
                <a16:creationId xmlns:a16="http://schemas.microsoft.com/office/drawing/2014/main" id="{93210EB4-1775-1F14-2ED0-7BA3B38DCD62}"/>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EDFA1433-142B-4F24-AA3C-8E63273D7401}"/>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6" name="TextBox 5">
            <a:extLst>
              <a:ext uri="{FF2B5EF4-FFF2-40B4-BE49-F238E27FC236}">
                <a16:creationId xmlns:a16="http://schemas.microsoft.com/office/drawing/2014/main" id="{ADB71AB5-826B-5A8B-A318-92351335398E}"/>
              </a:ext>
            </a:extLst>
          </p:cNvPr>
          <p:cNvSpPr txBox="1"/>
          <p:nvPr/>
        </p:nvSpPr>
        <p:spPr>
          <a:xfrm>
            <a:off x="781878" y="1622510"/>
            <a:ext cx="10681252" cy="2970044"/>
          </a:xfrm>
          <a:prstGeom prst="rect">
            <a:avLst/>
          </a:prstGeom>
        </p:spPr>
        <p:txBody>
          <a:bodyPr wrap="square" rtlCol="0">
            <a:spAutoFit/>
          </a:bodyPr>
          <a:lstStyle/>
          <a:p>
            <a:pPr algn="just" rtl="0" fontAlgn="base">
              <a:spcBef>
                <a:spcPts val="1200"/>
              </a:spcBef>
            </a:pPr>
            <a:r>
              <a:rPr lang="en-US" sz="1700" b="1" i="0" u="none" strike="noStrike" dirty="0">
                <a:solidFill>
                  <a:srgbClr val="3C4043"/>
                </a:solidFill>
                <a:effectLst/>
              </a:rPr>
              <a:t>12. Shipping carriers</a:t>
            </a:r>
            <a:r>
              <a:rPr lang="en-US" sz="1700" b="0" i="0" u="none" strike="noStrike" dirty="0">
                <a:solidFill>
                  <a:srgbClr val="3C4043"/>
                </a:solidFill>
                <a:effectLst/>
              </a:rPr>
              <a:t>: The companies or services responsible for transporting the product from the seller to the customer.</a:t>
            </a:r>
          </a:p>
          <a:p>
            <a:pPr algn="just" rtl="0" fontAlgn="base"/>
            <a:r>
              <a:rPr lang="en-US" sz="1700" b="1" i="0" u="none" strike="noStrike" dirty="0">
                <a:solidFill>
                  <a:srgbClr val="3C4043"/>
                </a:solidFill>
                <a:effectLst/>
              </a:rPr>
              <a:t>13. Shipping costs</a:t>
            </a:r>
            <a:r>
              <a:rPr lang="en-US" sz="1700" b="0" i="0" u="none" strike="noStrike" dirty="0">
                <a:solidFill>
                  <a:srgbClr val="3C4043"/>
                </a:solidFill>
                <a:effectLst/>
              </a:rPr>
              <a:t>: The expenses associated with shipping the product to the customer, including packaging, handling, and transportation fees.</a:t>
            </a:r>
          </a:p>
          <a:p>
            <a:pPr algn="just" rtl="0" fontAlgn="base"/>
            <a:r>
              <a:rPr lang="en-US" sz="1700" b="1" i="0" u="none" strike="noStrike" dirty="0">
                <a:solidFill>
                  <a:srgbClr val="3C4043"/>
                </a:solidFill>
                <a:effectLst/>
              </a:rPr>
              <a:t>14. Supplier name</a:t>
            </a:r>
            <a:r>
              <a:rPr lang="en-US" sz="1700" b="0" i="0" u="none" strike="noStrike" dirty="0">
                <a:solidFill>
                  <a:srgbClr val="3C4043"/>
                </a:solidFill>
                <a:effectLst/>
              </a:rPr>
              <a:t>: The name of the company or entity that supplies the product to the seller.</a:t>
            </a:r>
          </a:p>
          <a:p>
            <a:pPr algn="just" rtl="0" fontAlgn="base"/>
            <a:r>
              <a:rPr lang="en-US" sz="1700" b="1" i="0" u="none" strike="noStrike" dirty="0">
                <a:solidFill>
                  <a:srgbClr val="3C4043"/>
                </a:solidFill>
                <a:effectLst/>
              </a:rPr>
              <a:t>15. Manufacturing lead time</a:t>
            </a:r>
            <a:r>
              <a:rPr lang="en-US" sz="1700" b="0" i="0" u="none" strike="noStrike" dirty="0">
                <a:solidFill>
                  <a:srgbClr val="3C4043"/>
                </a:solidFill>
                <a:effectLst/>
              </a:rPr>
              <a:t>: The time it takes to manufacture the product from the time the order is placed until it is ready for shipment.</a:t>
            </a:r>
          </a:p>
          <a:p>
            <a:pPr algn="just" rtl="0" fontAlgn="base"/>
            <a:r>
              <a:rPr lang="en-US" sz="1700" b="1" i="0" u="none" strike="noStrike" dirty="0">
                <a:solidFill>
                  <a:srgbClr val="3C4043"/>
                </a:solidFill>
                <a:effectLst/>
              </a:rPr>
              <a:t>16. Production volumes</a:t>
            </a:r>
            <a:r>
              <a:rPr lang="en-US" sz="1700" b="0" i="0" u="none" strike="noStrike" dirty="0">
                <a:solidFill>
                  <a:srgbClr val="3C4043"/>
                </a:solidFill>
                <a:effectLst/>
              </a:rPr>
              <a:t>: The quantity of products produced by the manufacturer within a specific timeframe.</a:t>
            </a:r>
          </a:p>
          <a:p>
            <a:pPr algn="just" rtl="0" fontAlgn="base"/>
            <a:r>
              <a:rPr lang="en-US" sz="1700" b="1" i="0" u="none" strike="noStrike" dirty="0">
                <a:solidFill>
                  <a:srgbClr val="3C4043"/>
                </a:solidFill>
                <a:effectLst/>
              </a:rPr>
              <a:t>17. Manufacturing costs</a:t>
            </a:r>
            <a:r>
              <a:rPr lang="en-US" sz="1700" b="0" i="0" u="none" strike="noStrike" dirty="0">
                <a:solidFill>
                  <a:srgbClr val="3C4043"/>
                </a:solidFill>
                <a:effectLst/>
              </a:rPr>
              <a:t>: The expenses incurred in the process of manufacturing the product, including materials, labor, and overhead costs.</a:t>
            </a:r>
          </a:p>
          <a:p>
            <a:pPr algn="just" rtl="0" fontAlgn="base"/>
            <a:r>
              <a:rPr lang="en-US" sz="1700" b="1" i="0" u="none" strike="noStrike" dirty="0">
                <a:solidFill>
                  <a:srgbClr val="3C4043"/>
                </a:solidFill>
                <a:effectLst/>
              </a:rPr>
              <a:t>18. Inspection results</a:t>
            </a:r>
            <a:r>
              <a:rPr lang="en-US" sz="1700" b="0" i="0" u="none" strike="noStrike" dirty="0">
                <a:solidFill>
                  <a:srgbClr val="3C4043"/>
                </a:solidFill>
                <a:effectLst/>
              </a:rPr>
              <a:t>: The outcomes of quality control inspections performed on the product during or after  </a:t>
            </a:r>
          </a:p>
        </p:txBody>
      </p:sp>
    </p:spTree>
    <p:extLst>
      <p:ext uri="{BB962C8B-B14F-4D97-AF65-F5344CB8AC3E}">
        <p14:creationId xmlns:p14="http://schemas.microsoft.com/office/powerpoint/2010/main" val="1746704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4ADD8C-574A-104D-CBAE-1E21B2D9CB4C}"/>
              </a:ext>
            </a:extLst>
          </p:cNvPr>
          <p:cNvSpPr>
            <a:spLocks noGrp="1"/>
          </p:cNvSpPr>
          <p:nvPr>
            <p:ph type="title"/>
          </p:nvPr>
        </p:nvSpPr>
        <p:spPr>
          <a:xfrm>
            <a:off x="581709" y="721538"/>
            <a:ext cx="10889796" cy="749453"/>
          </a:xfrm>
        </p:spPr>
        <p:txBody>
          <a:bodyPr/>
          <a:lstStyle/>
          <a:p>
            <a:r>
              <a:rPr lang="en-US" dirty="0"/>
              <a:t>Process</a:t>
            </a:r>
          </a:p>
        </p:txBody>
      </p:sp>
      <p:sp>
        <p:nvSpPr>
          <p:cNvPr id="4" name="Footer Placeholder 3">
            <a:extLst>
              <a:ext uri="{FF2B5EF4-FFF2-40B4-BE49-F238E27FC236}">
                <a16:creationId xmlns:a16="http://schemas.microsoft.com/office/drawing/2014/main" id="{88E013AD-C13D-50BA-94D0-072B008E4D7E}"/>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56887666-A199-415C-40DF-7BE77BAF667B}"/>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graphicFrame>
        <p:nvGraphicFramePr>
          <p:cNvPr id="8" name="Diagram 7">
            <a:extLst>
              <a:ext uri="{FF2B5EF4-FFF2-40B4-BE49-F238E27FC236}">
                <a16:creationId xmlns:a16="http://schemas.microsoft.com/office/drawing/2014/main" id="{9733B181-08FF-7FA5-FFD3-CB6CEEEB6866}"/>
              </a:ext>
            </a:extLst>
          </p:cNvPr>
          <p:cNvGraphicFramePr/>
          <p:nvPr>
            <p:extLst>
              <p:ext uri="{D42A27DB-BD31-4B8C-83A1-F6EECF244321}">
                <p14:modId xmlns:p14="http://schemas.microsoft.com/office/powerpoint/2010/main" val="323732333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51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1D18-4F26-A2D5-2F53-734992865F90}"/>
              </a:ext>
            </a:extLst>
          </p:cNvPr>
          <p:cNvSpPr>
            <a:spLocks noGrp="1"/>
          </p:cNvSpPr>
          <p:nvPr>
            <p:ph type="title"/>
          </p:nvPr>
        </p:nvSpPr>
        <p:spPr/>
        <p:txBody>
          <a:bodyPr/>
          <a:lstStyle/>
          <a:p>
            <a:r>
              <a:rPr lang="en-US" dirty="0"/>
              <a:t>1) Data fetching	</a:t>
            </a:r>
          </a:p>
        </p:txBody>
      </p:sp>
      <p:sp>
        <p:nvSpPr>
          <p:cNvPr id="4" name="Footer Placeholder 3">
            <a:extLst>
              <a:ext uri="{FF2B5EF4-FFF2-40B4-BE49-F238E27FC236}">
                <a16:creationId xmlns:a16="http://schemas.microsoft.com/office/drawing/2014/main" id="{5067A8A7-BDA0-3A21-4D55-6CCAD58AB0BF}"/>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E3470CF8-A7F4-734D-E591-4CF6EE357247}"/>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8" name="TextBox 7">
            <a:extLst>
              <a:ext uri="{FF2B5EF4-FFF2-40B4-BE49-F238E27FC236}">
                <a16:creationId xmlns:a16="http://schemas.microsoft.com/office/drawing/2014/main" id="{DA3421E2-FF11-94B1-1D92-882FFA01A6CD}"/>
              </a:ext>
            </a:extLst>
          </p:cNvPr>
          <p:cNvSpPr txBox="1"/>
          <p:nvPr/>
        </p:nvSpPr>
        <p:spPr>
          <a:xfrm>
            <a:off x="1046922" y="1815548"/>
            <a:ext cx="10515600" cy="92333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We can collect the dataset from different platforms, here we are fetching from </a:t>
            </a:r>
            <a:r>
              <a:rPr lang="en-US" dirty="0" err="1">
                <a:ea typeface="微软雅黑"/>
                <a:cs typeface="Posterama" panose="020B0504020200020000" pitchFamily="34" charset="0"/>
              </a:rPr>
              <a:t>phpadmin</a:t>
            </a:r>
            <a:r>
              <a:rPr lang="en-US" dirty="0">
                <a:ea typeface="微软雅黑"/>
                <a:cs typeface="Posterama" panose="020B0504020200020000" pitchFamily="34" charset="0"/>
              </a:rPr>
              <a:t>, it’s a web-based tool used to manage MySQL.  </a:t>
            </a:r>
          </a:p>
          <a:p>
            <a:pPr marL="285750" indent="-285750">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We can export the data from the tool by using the credentials given.</a:t>
            </a:r>
            <a:endParaRPr lang="en-US" sz="1800" dirty="0">
              <a:ea typeface="微软雅黑"/>
              <a:cs typeface="Posterama" panose="020B0504020200020000" pitchFamily="34" charset="0"/>
            </a:endParaRPr>
          </a:p>
        </p:txBody>
      </p:sp>
      <p:pic>
        <p:nvPicPr>
          <p:cNvPr id="6" name="Picture 5">
            <a:extLst>
              <a:ext uri="{FF2B5EF4-FFF2-40B4-BE49-F238E27FC236}">
                <a16:creationId xmlns:a16="http://schemas.microsoft.com/office/drawing/2014/main" id="{FC204657-A705-B89A-3311-75F488D6D427}"/>
              </a:ext>
            </a:extLst>
          </p:cNvPr>
          <p:cNvPicPr>
            <a:picLocks noChangeAspect="1"/>
          </p:cNvPicPr>
          <p:nvPr/>
        </p:nvPicPr>
        <p:blipFill>
          <a:blip r:embed="rId2"/>
          <a:stretch>
            <a:fillRect/>
          </a:stretch>
        </p:blipFill>
        <p:spPr>
          <a:xfrm>
            <a:off x="3034748" y="2931916"/>
            <a:ext cx="5314121" cy="3086879"/>
          </a:xfrm>
          <a:prstGeom prst="rect">
            <a:avLst/>
          </a:prstGeom>
          <a:ln>
            <a:solidFill>
              <a:schemeClr val="accent2">
                <a:lumMod val="60000"/>
                <a:lumOff val="40000"/>
              </a:schemeClr>
            </a:solidFill>
          </a:ln>
          <a:effectLst>
            <a:glow rad="63500">
              <a:schemeClr val="accent4">
                <a:satMod val="175000"/>
                <a:alpha val="40000"/>
              </a:schemeClr>
            </a:glow>
            <a:softEdge rad="127000"/>
          </a:effectLst>
        </p:spPr>
      </p:pic>
    </p:spTree>
    <p:extLst>
      <p:ext uri="{BB962C8B-B14F-4D97-AF65-F5344CB8AC3E}">
        <p14:creationId xmlns:p14="http://schemas.microsoft.com/office/powerpoint/2010/main" val="329289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E80A-FA99-1DD0-400D-83D25A3695F3}"/>
              </a:ext>
            </a:extLst>
          </p:cNvPr>
          <p:cNvSpPr>
            <a:spLocks noGrp="1"/>
          </p:cNvSpPr>
          <p:nvPr>
            <p:ph type="title"/>
          </p:nvPr>
        </p:nvSpPr>
        <p:spPr/>
        <p:txBody>
          <a:bodyPr/>
          <a:lstStyle/>
          <a:p>
            <a:r>
              <a:rPr lang="en-US" dirty="0"/>
              <a:t>2) </a:t>
            </a:r>
            <a:r>
              <a:rPr lang="en-US"/>
              <a:t>Data Preparation</a:t>
            </a:r>
          </a:p>
        </p:txBody>
      </p:sp>
      <p:sp>
        <p:nvSpPr>
          <p:cNvPr id="4" name="Footer Placeholder 3">
            <a:extLst>
              <a:ext uri="{FF2B5EF4-FFF2-40B4-BE49-F238E27FC236}">
                <a16:creationId xmlns:a16="http://schemas.microsoft.com/office/drawing/2014/main" id="{BB6F2813-63D9-80E0-7FD6-119C98E544D2}"/>
              </a:ext>
            </a:extLst>
          </p:cNvPr>
          <p:cNvSpPr>
            <a:spLocks noGrp="1"/>
          </p:cNvSpPr>
          <p:nvPr>
            <p:ph type="ftr" sz="quarter" idx="28"/>
          </p:nvPr>
        </p:nvSpPr>
        <p:spPr/>
        <p:txBody>
          <a:bodyPr/>
          <a:lstStyle/>
          <a:p>
            <a:r>
              <a:rPr lang="en-US" dirty="0"/>
              <a:t>Supply Chain Analysis</a:t>
            </a:r>
          </a:p>
        </p:txBody>
      </p:sp>
      <p:sp>
        <p:nvSpPr>
          <p:cNvPr id="5" name="Slide Number Placeholder 4">
            <a:extLst>
              <a:ext uri="{FF2B5EF4-FFF2-40B4-BE49-F238E27FC236}">
                <a16:creationId xmlns:a16="http://schemas.microsoft.com/office/drawing/2014/main" id="{3B10FC87-0868-7825-1B2D-2C6142299523}"/>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6" name="TextBox 5">
            <a:extLst>
              <a:ext uri="{FF2B5EF4-FFF2-40B4-BE49-F238E27FC236}">
                <a16:creationId xmlns:a16="http://schemas.microsoft.com/office/drawing/2014/main" id="{7C230590-06E5-2279-A19F-E9A22849D53E}"/>
              </a:ext>
            </a:extLst>
          </p:cNvPr>
          <p:cNvSpPr txBox="1"/>
          <p:nvPr/>
        </p:nvSpPr>
        <p:spPr>
          <a:xfrm>
            <a:off x="1272209" y="1722783"/>
            <a:ext cx="10137913" cy="175432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Data preparation is the process of cleaning, transforming &amp; organizing raw data into usable format for analysis. It ensures data quality and consistency, which are crucial for generating accurate and reliable insights. </a:t>
            </a:r>
          </a:p>
          <a:p>
            <a:pPr marL="285750" indent="-285750">
              <a:lnSpc>
                <a:spcPct val="100000"/>
              </a:lnSpc>
              <a:spcBef>
                <a:spcPts val="0"/>
              </a:spcBef>
              <a:buFont typeface="Arial" panose="020B0604020202020204" pitchFamily="34" charset="0"/>
              <a:buChar char="•"/>
            </a:pPr>
            <a:r>
              <a:rPr lang="en-US" dirty="0">
                <a:ea typeface="微软雅黑"/>
                <a:cs typeface="Posterama" panose="020B0504020200020000" pitchFamily="34" charset="0"/>
              </a:rPr>
              <a:t>Our data has 24 columns and 100 rows, we used power query editor to check for errors, any duplicate fields or any blank records.</a:t>
            </a:r>
          </a:p>
          <a:p>
            <a:pPr marL="285750" indent="-285750">
              <a:lnSpc>
                <a:spcPct val="100000"/>
              </a:lnSpc>
              <a:spcBef>
                <a:spcPts val="0"/>
              </a:spcBef>
              <a:buFont typeface="Arial" panose="020B0604020202020204" pitchFamily="34" charset="0"/>
              <a:buChar char="•"/>
            </a:pPr>
            <a:r>
              <a:rPr lang="en-US" sz="1800" dirty="0">
                <a:ea typeface="微软雅黑"/>
                <a:cs typeface="Posterama" panose="020B0504020200020000" pitchFamily="34" charset="0"/>
              </a:rPr>
              <a:t>For secondary confirmation, we also wrote in python to maintain quality data.</a:t>
            </a:r>
          </a:p>
        </p:txBody>
      </p:sp>
      <p:pic>
        <p:nvPicPr>
          <p:cNvPr id="11" name="Picture 10">
            <a:extLst>
              <a:ext uri="{FF2B5EF4-FFF2-40B4-BE49-F238E27FC236}">
                <a16:creationId xmlns:a16="http://schemas.microsoft.com/office/drawing/2014/main" id="{AE745FEB-9650-0E25-370E-E4118826C330}"/>
              </a:ext>
            </a:extLst>
          </p:cNvPr>
          <p:cNvPicPr>
            <a:picLocks noChangeAspect="1"/>
          </p:cNvPicPr>
          <p:nvPr/>
        </p:nvPicPr>
        <p:blipFill>
          <a:blip r:embed="rId2"/>
          <a:stretch>
            <a:fillRect/>
          </a:stretch>
        </p:blipFill>
        <p:spPr>
          <a:xfrm>
            <a:off x="2542032" y="3516557"/>
            <a:ext cx="6372225" cy="2847975"/>
          </a:xfrm>
          <a:prstGeom prst="rect">
            <a:avLst/>
          </a:prstGeom>
          <a:ln>
            <a:solidFill>
              <a:schemeClr val="accent2">
                <a:lumMod val="60000"/>
                <a:lumOff val="40000"/>
              </a:schemeClr>
            </a:solidFill>
          </a:ln>
          <a:effectLst>
            <a:glow rad="63500">
              <a:schemeClr val="accent4">
                <a:satMod val="175000"/>
                <a:alpha val="40000"/>
              </a:schemeClr>
            </a:glow>
            <a:softEdge rad="127000"/>
          </a:effectLst>
        </p:spPr>
      </p:pic>
    </p:spTree>
    <p:extLst>
      <p:ext uri="{BB962C8B-B14F-4D97-AF65-F5344CB8AC3E}">
        <p14:creationId xmlns:p14="http://schemas.microsoft.com/office/powerpoint/2010/main" val="3794601980"/>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9547C511-2498-4320-ADD9-2D58C72A5DB4}">
  <we:reference id="wa200003233" version="2.0.0.3" store="en-US" storeType="OMEX"/>
  <we:alternateReferences>
    <we:reference id="WA200003233" version="2.0.0.3" store="" storeType="OMEX"/>
  </we:alternateReferences>
  <we:properties>
    <we:property name="artifactViewState" value="&quot;live&quot;"/>
    <we:property name="backgroundColor" value="&quot;#E8D166&quot;"/>
    <we:property name="bookmark" value="&quot;H4sIAAAAAAAAA91ZS2/bMAz+K4UvuwSDHdtxvFubdZc9ULTFLkMQ0DLtaFUkT5azZUX++yg56Zqsabe2eXSnyBRNfh8lUqJz7eW8rgTMPsEEvTfeiVJXE9BXR4HX8WQri1nqByyOIWV54KOf+L5Ps6oyXMnae3PtGdAlms+8bkBYQyT8Mux4IMQZlPapAFFjx6tQ10qC4D+xVaYpoxucdzz8UQmlwZq8MGDQmp2SOj0ThOB1SB6BGT7FC2SmlaZ5zjDFMGKI/SxP0yKMSa1uFRyyO1Wsaed+oKQBLsmNlUHYj/tRrxuGOeuxXj+JurmV11yWYgH497uXs8oGB5yvk8YYgkRByb6Sd2tuPidWIXShKMIigbwbJUnQS1jwRJPdXhhEUeKnrBdmeZTmGfrWRMGFWRDJZqc/Kk1rQCvTmhxQREulOSN3LtYa6za0195AiWbiRqcr8gvVaIbnWLgpabiZkaW6qSoxG7ExxW1kIBPoWVRnWtHiOo2LMa8q4jdioDW3kKzCWH0faCQYFFJ/3rlBdpxPQTKSrsM6LkuNJZjF4+lWMZ/jFGWDoxJpMziQVuFdIxdbzb+Pwi6DS8O8YWbkXB9+XAeqNvXDsRyS5N6UyEAPxqDNajrQg85Rn8zcVn/L9bIydDtr+A9tM82Hy2pG7329Va8We6lltIvMHLqiwrrgd4MEGYsxClOMwI8Pqqh8UKxdvUNJxEsNsq6UNg7WaKJy/O8L3WFQeK6aUvGpMpfOw/9eVc7V93orFeV2Wu4sx4btdZHmlpfFlpxWwo1auhQLQSET7dy3BvWMELj5Pz2/viFCr/GaiAioaruR7PWURDk62O9xtvVAOgRnXMqlexvah/DfGaoNXFaNk5JWyli8S5afQTQ2krIRgs6GMRe5Rul4r6uQ6AOnI6LNLyclNq8+NpMM+Kslm0tVUh7eovOXZt4rcQUGnmxnMEYpnwHPCcgSqE3BJ1t6i2K8Cc/Qncodr1/0iiSOMj/DNMOIZWmcHdSh/M9n4C7BnavGvIgj+bnOMyaamvYF5i3Al3Nf3hCA/dyRN545Vg/SkMWsQEzSLMAEsqAXHVRGvrD28KYhMXyC61sgeEH42d/l8H4q4b99kNkpMqtBiEbuS+OhoLqn13z+piJYL71bLgm77xHWAGzj9r7iYk83+HWaj7nF/5mpeyJz55eiRzFayfB9sVkrM49i8lCHuIOuqr7ikhZk2X08xsSgXc+j4yfYWIbzKNjYwAwXTYy7Nf0ug94Eden+2qHLeV0BwzOQ6BxV7XJxdHquQOSYL8ba/t4Bxf2t5Dk3ztkvcNHXKM4aAAA=&quot;"/>
    <we:property name="creatorSessionId" value="&quot;d34283a4-16b7-4949-ac8e-bd16da2c0d83&quot;"/>
    <we:property name="creatorTenantId" value="&quot;ed986ba3-2da1-48c7-bfab-7e15dbc51d6c&quot;"/>
    <we:property name="creatorUserId" value="&quot;100320044CF22D56&quot;"/>
    <we:property name="datasetId" value="&quot;e51e9e7a-11f3-46db-90c1-d039b9fe109d&quot;"/>
    <we:property name="embedUrl" value="&quot;/reportEmbed?reportId=8eea23d3-102f-4c09-ac46-e953b0b684da&amp;config=eyJjbHVzdGVyVXJsIjoiaHR0cHM6Ly9XQUJJLUlORElBLUNFTlRSQUwtQS1QUklNQVJZLXJlZGlyZWN0LmFuYWx5c2lzLndpbmRvd3MubmV0IiwiZW1iZWRGZWF0dXJlcyI6eyJ1c2FnZU1ldHJpY3NWTmV4dCI6dHJ1ZX19&amp;disableSensitivityBanner=true&amp;storytellingChangeViewModeShortcutKeys=true&quot;"/>
    <we:property name="initialStateBookmark" value="&quot;H4sIAAAAAAAAA+1a32/bNhD+Vwa97MUYJFKixL4laTYMXdogKfoyBMKRPDpqZUmgqDRZ4P99J8lplzS2g/6y3PXBsERRx7vvu+MdSd0GpmibEm5ewgKDZ8FhXb9bgHv3SxTMgmrV9urVi5ODsxf5y4OTY2quG1/UVRs8uw08uDn6N0XbQdlLoMa/L2YBlOUpzPs7C2WLs6BB19YVlMU/OHamR951uJwFeN2UtYNe5LkHj73YK+pO9zR29BunEUH74grPUfux1TKGidJRzFMUaWRYbBl1a8cOg2aPdulFD8Mf1ZWHoqJh+rbUKCYReKTTkMeKARfQt7dFNS9XCn989/VN06PSXgL9ExrqLQ3by1kuyZwYIUWFNskyFnNuQEi5VZbHa6/q60+lhYicW2QWRKQsMwJYMlhXlH6lvLo5vm4c4U5sjNIOzBVUGk0wgOuwHbG8DU4Q2s4NCB/fe3Bed07jGdrhUeULf9Nb2DVNeZPrS0Iq96BKDHqdTl1NdA49Dogo4jk/gaqwRFLnyMpc160fel7W748cEqcmeBYuL6hlIwoanLkPAd04g+7wZjDveeHuPIDNHljwfU0jW6i3DVGFLOM6w9SkTKpE8QmR87r2UOZneIVVh/kcydsHKvadmfV2jbREQlOsy0SLTJgkEkLyaHK0wBUUJaii7F/7MRh5YNJIRsrBZoZrVEIlKcgIpZ4cGa2v9bsfhIU7W0b4IQ1lwkGYGDPQNtOUDicE/90k27hC494T8NCakQIuwSYSRChtaBQAi7jYSsERITCvSQ7Z/JCFo7rsFtXXU5suTad9Pgz9GRy0JZnr7rEQLJDqwv7CgIfBsGYcsMDxeW2GxzjYfRv8VRAWo+w3UHa92F8PoS30rz2Od848VIGk7tv/1HlD93YY4hsDczFWZExKCiKlkGdSplEsmZ0Una8dVG1TOz+U1HmPdPuT1u0AjfRyLplIbRiFxugQVJjFbFL0nl8WTTOUouBc0as0IW6f0xumfl/tkt7HABq5tTKGzFgR2wRDLrRkqZkUt2d156cVrFMg9AMqI4uRktZkmIko1WAlYiTCSbF43vcgx8uH7ZOfZG4EZ+RUc4xQpxBLyYUBVCweBG+EqVhQsfXplgn5htFcs1REWiehAANyUv6xpd6aba/DD+Zzh3Pwq9vjbzspPbqB8HtXrerqcPomvOwWilyutlSaD9i3eVuXTzBk+/qj7FryKjSjykeX4PznrkemxuryYs30sAqWm+9XdCtDi9hQ2DShXyYMD5naGtN77nuznUxOR+TPNSWb3OCinjtoLgv9WEWyG+2+dKm6t+H6ZC/aTdCu85pV9PKIpUl/hmGNTOIYWTatNdWeZeTTD7tlH6mPpq/2CVTd/ZOUdrsRTw/pQ3D7E89rKJxQymU2SylWsySUXMuEMRTTCton7nPtJlGtXclPLSiPHgnD/1UhvAaA3UTixq3JJEsSFquQpZFOEmtTHWdbF8kwaH7YeU+afbJWlgpiG1NRrSWoTFkEsf3zgp+ZecMJ0INT3b1aJp/3R4d5SSvD8mtMCWqfEvJm5iaUl6WK0iSKMkiiOAkNSi726jhxak7/HC3xmfd7IE8oR3dTTfxJSWF0upykdaX/rDMC7xAX0OxFOG5mZW04/uHqrvl+sQhWpAqSMM0U1ybWikvzRRl5kPrYrj+Vk20DGk+hwkd2/8n9oDJoVtfrTgCGjzGDYRBSqejN3PxC/4nmh8OC5fJfKed2LS0qAAA=&quot;"/>
    <we:property name="isFiltersActionButtonVisible" value="true"/>
    <we:property name="isVisualContainerHeaderHidden" value="false"/>
    <we:property name="pageDisplayName" value="&quot;Shipping Analysis&quot;"/>
    <we:property name="pageName" value="&quot;9ddce9e34cee8bd99f35&quot;"/>
    <we:property name="reportEmbeddedTime" value="&quot;2025-04-25T09:52:15.105Z&quot;"/>
    <we:property name="reportName" value="&quot;Supply_chain_analysis&quot;"/>
    <we:property name="reportState" value="&quot;CONNECTED&quot;"/>
    <we:property name="reportUrl" value="&quot;/links/MZEk93zRIJ?ctid=ed986ba3-2da1-48c7-bfab-7e15dbc51d6c&amp;bookmarkGuid=4b5e1901-aa30-4c67-9621-0696fab2d637&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2843</TotalTime>
  <Words>1000</Words>
  <Application>Microsoft Office PowerPoint</Application>
  <PresentationFormat>Widescreen</PresentationFormat>
  <Paragraphs>103</Paragraphs>
  <Slides>19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等线</vt:lpstr>
      <vt:lpstr>微软雅黑</vt:lpstr>
      <vt:lpstr>Abadi</vt:lpstr>
      <vt:lpstr>Arial</vt:lpstr>
      <vt:lpstr>Calibri</vt:lpstr>
      <vt:lpstr>Posterama</vt:lpstr>
      <vt:lpstr>Posterama Text Black</vt:lpstr>
      <vt:lpstr>Posterama Text SemiBold</vt:lpstr>
      <vt:lpstr>Custom​​</vt:lpstr>
      <vt:lpstr>Supply Chain Analysis</vt:lpstr>
      <vt:lpstr>Agenda</vt:lpstr>
      <vt:lpstr>Project Recap </vt:lpstr>
      <vt:lpstr>Primary goal</vt:lpstr>
      <vt:lpstr>Data Attributes</vt:lpstr>
      <vt:lpstr>Data Attributes </vt:lpstr>
      <vt:lpstr>Process</vt:lpstr>
      <vt:lpstr>1) Data fetching </vt:lpstr>
      <vt:lpstr>2) Data Preparation</vt:lpstr>
      <vt:lpstr>Power query editor</vt:lpstr>
      <vt:lpstr>3) Data Visualization</vt:lpstr>
      <vt:lpstr>Dashboard</vt:lpstr>
      <vt:lpstr> KPI</vt:lpstr>
      <vt:lpstr> Sales Analysis</vt:lpstr>
      <vt:lpstr> Operational Analysis</vt:lpstr>
      <vt:lpstr> Shipping Analysis</vt:lpstr>
      <vt:lpstr>Insights</vt:lpstr>
      <vt:lpstr>Summary</vt:lpstr>
      <vt:lpstr>Thank you  Would love to hear your opinions and 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Jyotshna Janjanam</dc:creator>
  <cp:lastModifiedBy>Jyotshna Janjanam</cp:lastModifiedBy>
  <cp:revision>37</cp:revision>
  <dcterms:created xsi:type="dcterms:W3CDTF">2025-04-22T06:14:08Z</dcterms:created>
  <dcterms:modified xsi:type="dcterms:W3CDTF">2025-09-02T09:48:23Z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